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5" r:id="rId3"/>
    <p:sldId id="343" r:id="rId5"/>
    <p:sldId id="320" r:id="rId6"/>
    <p:sldId id="384" r:id="rId7"/>
    <p:sldId id="371" r:id="rId8"/>
    <p:sldId id="386" r:id="rId9"/>
    <p:sldId id="388" r:id="rId10"/>
    <p:sldId id="396" r:id="rId11"/>
    <p:sldId id="375" r:id="rId12"/>
    <p:sldId id="376" r:id="rId13"/>
    <p:sldId id="390" r:id="rId14"/>
    <p:sldId id="393" r:id="rId15"/>
    <p:sldId id="394" r:id="rId16"/>
    <p:sldId id="381" r:id="rId17"/>
    <p:sldId id="28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7"/>
    <a:srgbClr val="426871"/>
    <a:srgbClr val="74AAAC"/>
    <a:srgbClr val="AF0202"/>
    <a:srgbClr val="3E575B"/>
    <a:srgbClr val="C4CDE8"/>
    <a:srgbClr val="EAEAEA"/>
    <a:srgbClr val="224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9" autoAdjust="0"/>
    <p:restoredTop sz="94418" autoAdjust="0"/>
  </p:normalViewPr>
  <p:slideViewPr>
    <p:cSldViewPr snapToGrid="0">
      <p:cViewPr varScale="1">
        <p:scale>
          <a:sx n="63" d="100"/>
          <a:sy n="63" d="100"/>
        </p:scale>
        <p:origin x="-730" y="-77"/>
      </p:cViewPr>
      <p:guideLst>
        <p:guide orient="horz" pos="2007"/>
        <p:guide pos="39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895D-ED80-4764-93C5-8806F2EFDA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12F0D-7AC6-4DB4-A8B8-9E24057C42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5D051-88F7-4393-BF36-2CE53BE10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12F0D-7AC6-4DB4-A8B8-9E24057C42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12F0D-7AC6-4DB4-A8B8-9E24057C42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12F0D-7AC6-4DB4-A8B8-9E24057C42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2AF6-C40F-4C4C-8C1A-7955CAFE4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2AF6-C40F-4C4C-8C1A-7955CAFE4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12F0D-7AC6-4DB4-A8B8-9E24057C42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accen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占位符 1"/>
          <p:cNvSpPr txBox="1">
            <a:spLocks noChangeArrowheads="1"/>
          </p:cNvSpPr>
          <p:nvPr userDrawn="1"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26" name="文本占位符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27" name="标题占位符 1"/>
          <p:cNvSpPr>
            <a:spLocks noChangeArrowheads="1"/>
          </p:cNvSpPr>
          <p:nvPr userDrawn="1"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>
                <a:latin typeface="Calibri" panose="020F0502020204030204" pitchFamily="34" charset="0"/>
                <a:sym typeface="宋体" panose="02010600030101010101" pitchFamily="2" charset="-122"/>
              </a:rPr>
              <a:t>单击此处编辑母版标题样式</a:t>
            </a:r>
            <a:endParaRPr lang="zh-CN" altLang="en-US"/>
          </a:p>
        </p:txBody>
      </p:sp>
      <p:sp>
        <p:nvSpPr>
          <p:cNvPr id="28" name="文本占位符 2"/>
          <p:cNvSpPr>
            <a:spLocks noChangeArrowheads="1"/>
          </p:cNvSpPr>
          <p:nvPr userDrawn="1"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>
                <a:latin typeface="Calibri" panose="020F0502020204030204" pitchFamily="34" charset="0"/>
                <a:sym typeface="Calibri" panose="020F0502020204030204" pitchFamily="34" charset="0"/>
              </a:rPr>
              <a:t>单击此处编辑母版文本样式</a:t>
            </a:r>
            <a:endParaRPr lang="zh-CN" altLang="en-US" sz="320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800">
                <a:latin typeface="Calibri" panose="020F0502020204030204" pitchFamily="34" charset="0"/>
                <a:sym typeface="Calibri" panose="020F0502020204030204" pitchFamily="34" charset="0"/>
              </a:rPr>
              <a:t>第二级</a:t>
            </a:r>
            <a:endParaRPr lang="zh-CN" altLang="en-US" sz="280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latin typeface="Calibri" panose="020F0502020204030204" pitchFamily="34" charset="0"/>
                <a:sym typeface="Calibri" panose="020F0502020204030204" pitchFamily="34" charset="0"/>
              </a:rPr>
              <a:t>第三级</a:t>
            </a:r>
            <a:endParaRPr lang="zh-CN" altLang="en-US" sz="240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000">
                <a:latin typeface="Calibri" panose="020F0502020204030204" pitchFamily="34" charset="0"/>
                <a:sym typeface="Calibri" panose="020F0502020204030204" pitchFamily="34" charset="0"/>
              </a:rPr>
              <a:t>第四级</a:t>
            </a:r>
            <a:endParaRPr lang="zh-CN" altLang="en-US" sz="200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lvl="4">
              <a:spcBef>
                <a:spcPct val="20000"/>
              </a:spcBef>
              <a:buFont typeface="Arial" panose="020B0604020202020204" pitchFamily="34" charset="0"/>
              <a:buChar char="»"/>
            </a:pPr>
            <a:r>
              <a:rPr lang="zh-CN" altLang="en-US" sz="2000">
                <a:latin typeface="Calibri" panose="020F0502020204030204" pitchFamily="34" charset="0"/>
                <a:sym typeface="Calibri" panose="020F0502020204030204" pitchFamily="34" charset="0"/>
              </a:rPr>
              <a:t>第五级</a:t>
            </a:r>
            <a:endParaRPr lang="zh-CN" altLang="en-US"/>
          </a:p>
        </p:txBody>
      </p:sp>
      <p:sp>
        <p:nvSpPr>
          <p:cNvPr id="29" name="圆角矩形 9"/>
          <p:cNvSpPr>
            <a:spLocks noChangeArrowheads="1"/>
          </p:cNvSpPr>
          <p:nvPr userDrawn="1"/>
        </p:nvSpPr>
        <p:spPr bwMode="auto">
          <a:xfrm>
            <a:off x="188913" y="187590"/>
            <a:ext cx="11842220" cy="6482820"/>
          </a:xfrm>
          <a:prstGeom prst="roundRect">
            <a:avLst>
              <a:gd name="adj" fmla="val 207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000">
                <a:solidFill>
                  <a:srgbClr val="FFFFFF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圆角矩形 10"/>
          <p:cNvSpPr>
            <a:spLocks noChangeArrowheads="1"/>
          </p:cNvSpPr>
          <p:nvPr userDrawn="1"/>
        </p:nvSpPr>
        <p:spPr bwMode="auto">
          <a:xfrm>
            <a:off x="242887" y="304800"/>
            <a:ext cx="11652779" cy="6227763"/>
          </a:xfrm>
          <a:prstGeom prst="roundRect">
            <a:avLst>
              <a:gd name="adj" fmla="val 207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000">
                <a:solidFill>
                  <a:srgbClr val="FFFFFF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1" name="图片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143000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3013075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3635375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1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259263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881563"/>
            <a:ext cx="50006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389188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1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765300"/>
            <a:ext cx="500063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5505450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" y="6051550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" y="631825"/>
            <a:ext cx="5000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1F4C9-A7DC-4B11-B0B2-5C818E595D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67BD7-434E-4439-96DC-EC30DC9B11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11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2.wav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4934585" y="3018155"/>
            <a:ext cx="6944995" cy="1416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42535" y="2096135"/>
            <a:ext cx="6837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5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泛游</a:t>
            </a:r>
            <a:r>
              <a:rPr lang="en-US" altLang="zh-CN" sz="5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r>
              <a:rPr lang="zh-CN" altLang="en-US" sz="5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你旅行的好</a:t>
            </a:r>
            <a:r>
              <a:rPr lang="zh-CN" altLang="en-US" sz="5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朋友</a:t>
            </a:r>
            <a:endParaRPr lang="zh-CN" altLang="en-US" sz="5400" dirty="0">
              <a:solidFill>
                <a:schemeClr val="accent1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014720" y="4184650"/>
            <a:ext cx="58648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参赛团队：刘茵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马斓轩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王子旭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曹沛鑫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114251" y="4645064"/>
            <a:ext cx="310694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参赛学校：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南开大学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1600835"/>
            <a:ext cx="3388360" cy="338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000">
        <p:blinds/>
      </p:transition>
    </mc:Choice>
    <mc:Fallback>
      <p:transition spd="med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440"/>
          <a:stretch>
            <a:fillRect/>
          </a:stretch>
        </p:blipFill>
        <p:spPr>
          <a:xfrm>
            <a:off x="7454900" y="1355725"/>
            <a:ext cx="2425528" cy="4759200"/>
          </a:xfrm>
          <a:prstGeom prst="rect">
            <a:avLst/>
          </a:prstGeom>
          <a:ln>
            <a:solidFill>
              <a:srgbClr val="3E575B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-2147482609" descr="IMG_270"/>
          <p:cNvPicPr>
            <a:picLocks noChangeAspect="1"/>
          </p:cNvPicPr>
          <p:nvPr/>
        </p:nvPicPr>
        <p:blipFill>
          <a:blip r:embed="rId2"/>
          <a:srcRect t="9196"/>
          <a:stretch>
            <a:fillRect/>
          </a:stretch>
        </p:blipFill>
        <p:spPr>
          <a:xfrm>
            <a:off x="4926965" y="1355725"/>
            <a:ext cx="2528132" cy="4759200"/>
          </a:xfrm>
          <a:prstGeom prst="rect">
            <a:avLst/>
          </a:prstGeom>
          <a:noFill/>
          <a:ln w="9525">
            <a:solidFill>
              <a:srgbClr val="3E575B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flipV="1">
            <a:off x="8251825" y="1961515"/>
            <a:ext cx="1320800" cy="259715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730740" y="1697355"/>
            <a:ext cx="2207895" cy="1666875"/>
            <a:chOff x="6793192" y="1919985"/>
            <a:chExt cx="1655921" cy="714717"/>
          </a:xfrm>
        </p:grpSpPr>
        <p:sp>
          <p:nvSpPr>
            <p:cNvPr id="17" name="Content Placeholder 2"/>
            <p:cNvSpPr txBox="1"/>
            <p:nvPr/>
          </p:nvSpPr>
          <p:spPr>
            <a:xfrm>
              <a:off x="6793192" y="2064569"/>
              <a:ext cx="1655921" cy="570133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上传记录在这里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保存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后台审核通过就可以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出现在</a:t>
              </a:r>
              <a:r>
                <a:rPr lang="en-US" altLang="zh-CN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“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当季景点推荐</a:t>
              </a:r>
              <a:r>
                <a:rPr lang="en-US" altLang="zh-CN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”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中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93192" y="1919985"/>
              <a:ext cx="1525802" cy="144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我的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回忆录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4037330" y="5553075"/>
            <a:ext cx="2729865" cy="183515"/>
            <a:chOff x="6184232" y="3601453"/>
            <a:chExt cx="747341" cy="18448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847850" y="5553075"/>
            <a:ext cx="2515870" cy="768985"/>
            <a:chOff x="6158852" y="3848404"/>
            <a:chExt cx="1886903" cy="1094899"/>
          </a:xfrm>
        </p:grpSpPr>
        <p:sp>
          <p:nvSpPr>
            <p:cNvPr id="23" name="Content Placeholder 2"/>
            <p:cNvSpPr txBox="1"/>
            <p:nvPr/>
          </p:nvSpPr>
          <p:spPr>
            <a:xfrm>
              <a:off x="6158852" y="4110818"/>
              <a:ext cx="1886903" cy="83248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输入有误点击这里重新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输入！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58853" y="3848404"/>
              <a:ext cx="1525802" cy="480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重置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数据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H="1" flipV="1">
            <a:off x="3734435" y="1795780"/>
            <a:ext cx="2623185" cy="499745"/>
            <a:chOff x="6184232" y="3601453"/>
            <a:chExt cx="747341" cy="184484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1243330" y="1624965"/>
            <a:ext cx="3004820" cy="826770"/>
            <a:chOff x="28884" y="1988190"/>
            <a:chExt cx="2808685" cy="1218375"/>
          </a:xfrm>
        </p:grpSpPr>
        <p:sp>
          <p:nvSpPr>
            <p:cNvPr id="35" name="Content Placeholder 2"/>
            <p:cNvSpPr txBox="1"/>
            <p:nvPr/>
          </p:nvSpPr>
          <p:spPr>
            <a:xfrm>
              <a:off x="28884" y="2241105"/>
              <a:ext cx="2808685" cy="96546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按照提示格式上传自己的旅途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经历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22935" y="1988190"/>
              <a:ext cx="958619" cy="496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上传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景点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678692" y="361495"/>
            <a:ext cx="624000" cy="624000"/>
            <a:chOff x="7575429" y="2806467"/>
            <a:chExt cx="1392667" cy="1392667"/>
          </a:xfrm>
        </p:grpSpPr>
        <p:sp>
          <p:nvSpPr>
            <p:cNvPr id="5" name="椭圆 4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8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9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10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11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12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2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2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2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2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2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1303655" y="426720"/>
            <a:ext cx="429641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上传风景</a:t>
            </a:r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-</a:t>
            </a:r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我的回忆录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823 0.00194444 " pathEditMode="relative" rAng="0" ptsTypes="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" y="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9323 0.0025 " pathEditMode="relative" rAng="0" ptsTypes="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771 -0.00157407 L -0.12401 -0.000925926 " pathEditMode="relative" rAng="0" ptsTypes="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531 0.00305556 " pathEditMode="relative" rAng="0" ptsTypes="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6042 -0.000740741 " pathEditMode="relative" rAng="0" ptsTypes="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3281 0.00101852 " pathEditMode="relative" rAng="0" ptsTypes="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/>
          <p:cNvSpPr txBox="1"/>
          <p:nvPr/>
        </p:nvSpPr>
        <p:spPr>
          <a:xfrm>
            <a:off x="340212" y="2981521"/>
            <a:ext cx="3356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CONTENTS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425863" y="229519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目录</a:t>
            </a:r>
            <a:endParaRPr lang="zh-CN" altLang="en-US" sz="4400" dirty="0">
              <a:solidFill>
                <a:srgbClr val="414455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5164277" y="2618900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产品定位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67765" y="2529933"/>
            <a:ext cx="595234" cy="666786"/>
            <a:chOff x="3536661" y="2047768"/>
            <a:chExt cx="446426" cy="500089"/>
          </a:xfrm>
        </p:grpSpPr>
        <p:sp>
          <p:nvSpPr>
            <p:cNvPr id="6" name="文本框 16"/>
            <p:cNvSpPr txBox="1"/>
            <p:nvPr/>
          </p:nvSpPr>
          <p:spPr>
            <a:xfrm>
              <a:off x="3536661" y="2047768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8657590" y="3582035"/>
            <a:ext cx="16135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运营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维护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20618" y="3473832"/>
            <a:ext cx="637014" cy="666786"/>
            <a:chOff x="6092965" y="2057986"/>
            <a:chExt cx="477761" cy="500089"/>
          </a:xfrm>
        </p:grpSpPr>
        <p:sp>
          <p:nvSpPr>
            <p:cNvPr id="10" name="文本框 20"/>
            <p:cNvSpPr txBox="1"/>
            <p:nvPr/>
          </p:nvSpPr>
          <p:spPr>
            <a:xfrm>
              <a:off x="6092965" y="2057986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5164277" y="3594609"/>
            <a:ext cx="16035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交互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设计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67765" y="3505644"/>
            <a:ext cx="595234" cy="666786"/>
            <a:chOff x="3536661" y="2627150"/>
            <a:chExt cx="446426" cy="500089"/>
          </a:xfrm>
        </p:grpSpPr>
        <p:sp>
          <p:nvSpPr>
            <p:cNvPr id="14" name="文本框 23"/>
            <p:cNvSpPr txBox="1"/>
            <p:nvPr/>
          </p:nvSpPr>
          <p:spPr>
            <a:xfrm>
              <a:off x="3536661" y="2627150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8552002" y="2520291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技术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方案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55490" y="2431326"/>
            <a:ext cx="595234" cy="666786"/>
            <a:chOff x="3536661" y="3200893"/>
            <a:chExt cx="446426" cy="500089"/>
          </a:xfrm>
        </p:grpSpPr>
        <p:sp>
          <p:nvSpPr>
            <p:cNvPr id="22" name="文本框 29"/>
            <p:cNvSpPr txBox="1"/>
            <p:nvPr/>
          </p:nvSpPr>
          <p:spPr>
            <a:xfrm>
              <a:off x="3536661" y="3200893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4223499" y="2390545"/>
            <a:ext cx="0" cy="2062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 bwMode="auto">
          <a:xfrm>
            <a:off x="1555751" y="1359325"/>
            <a:ext cx="9190567" cy="3067049"/>
            <a:chOff x="1167355" y="1217191"/>
            <a:chExt cx="6892537" cy="2300813"/>
          </a:xfrm>
        </p:grpSpPr>
        <p:sp>
          <p:nvSpPr>
            <p:cNvPr id="37" name="Freeform 4"/>
            <p:cNvSpPr/>
            <p:nvPr/>
          </p:nvSpPr>
          <p:spPr bwMode="auto">
            <a:xfrm>
              <a:off x="1167355" y="1217191"/>
              <a:ext cx="440665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1218565">
                <a:defRPr/>
              </a:pPr>
              <a:endParaRPr lang="zh-CN" altLang="en-US" sz="1735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Freeform 5"/>
            <p:cNvSpPr/>
            <p:nvPr/>
          </p:nvSpPr>
          <p:spPr bwMode="auto">
            <a:xfrm flipH="1" flipV="1">
              <a:off x="3653240" y="1217191"/>
              <a:ext cx="440665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1218565">
                <a:defRPr/>
              </a:pPr>
              <a:endParaRPr lang="zh-CN" altLang="en-US" sz="1735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 rot="18900000">
              <a:off x="1722949" y="1817403"/>
              <a:ext cx="1104838" cy="1105153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1218565">
                <a:defRPr/>
              </a:pPr>
              <a:endParaRPr lang="zh-CN" altLang="en-US" sz="1735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 rot="18900000">
              <a:off x="4056442" y="1817403"/>
              <a:ext cx="1103250" cy="1105153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1218565">
                <a:defRPr/>
              </a:pPr>
              <a:endParaRPr lang="zh-CN" altLang="en-US" sz="1735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1" name="Rectangle 8"/>
            <p:cNvSpPr>
              <a:spLocks noChangeArrowheads="1"/>
            </p:cNvSpPr>
            <p:nvPr/>
          </p:nvSpPr>
          <p:spPr bwMode="auto">
            <a:xfrm rot="18900000">
              <a:off x="6366124" y="1817403"/>
              <a:ext cx="1104838" cy="1105153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1218565">
                <a:defRPr/>
              </a:pPr>
              <a:endParaRPr lang="zh-CN" altLang="en-US" sz="1735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2" name="TextBox 11"/>
            <p:cNvSpPr txBox="1">
              <a:spLocks noChangeArrowheads="1"/>
            </p:cNvSpPr>
            <p:nvPr/>
          </p:nvSpPr>
          <p:spPr bwMode="auto">
            <a:xfrm flipH="1">
              <a:off x="1616592" y="2177848"/>
              <a:ext cx="1274691" cy="3453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云存储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TextBox 11"/>
            <p:cNvSpPr txBox="1">
              <a:spLocks noChangeArrowheads="1"/>
            </p:cNvSpPr>
            <p:nvPr/>
          </p:nvSpPr>
          <p:spPr bwMode="auto">
            <a:xfrm flipH="1">
              <a:off x="3970722" y="2174672"/>
              <a:ext cx="1274690" cy="3453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云数据库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 flipH="1">
              <a:off x="6289929" y="2174672"/>
              <a:ext cx="1274691" cy="3453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云函数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788638" y="372128"/>
            <a:ext cx="624000" cy="624000"/>
            <a:chOff x="5314692" y="2806467"/>
            <a:chExt cx="1392667" cy="1392667"/>
          </a:xfrm>
        </p:grpSpPr>
        <p:sp>
          <p:nvSpPr>
            <p:cNvPr id="46" name="椭圆 45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823210" y="474345"/>
            <a:ext cx="17138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sym typeface="+mn-ea"/>
              </a:rPr>
              <a:t>-</a:t>
            </a:r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sym typeface="+mn-ea"/>
              </a:rPr>
              <a:t>云开发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  <a:sym typeface="+mn-ea"/>
            </a:endParaRPr>
          </a:p>
        </p:txBody>
      </p:sp>
      <p:sp>
        <p:nvSpPr>
          <p:cNvPr id="49" name="TextBox 16"/>
          <p:cNvSpPr txBox="1"/>
          <p:nvPr/>
        </p:nvSpPr>
        <p:spPr>
          <a:xfrm>
            <a:off x="1680634" y="4684607"/>
            <a:ext cx="2495551" cy="1337945"/>
          </a:xfrm>
          <a:prstGeom prst="rect">
            <a:avLst/>
          </a:prstGeom>
          <a:noFill/>
        </p:spPr>
        <p:txBody>
          <a:bodyPr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使用的图片等资源均存放在云存储中，使用时可以更快加载。</a:t>
            </a:r>
            <a:endParaRPr lang="en-US" altLang="zh-CN" dirty="0">
              <a:latin typeface="+mn-ea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4870451" y="4627457"/>
            <a:ext cx="2561167" cy="1753235"/>
          </a:xfrm>
          <a:prstGeom prst="rect">
            <a:avLst/>
          </a:prstGeom>
          <a:noFill/>
        </p:spPr>
        <p:txBody>
          <a:bodyPr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为景点信息、用户收藏、用户上传记录建立云数据库，以上信息直接与数据库交互请求数据。</a:t>
            </a:r>
            <a:endParaRPr lang="en-US" altLang="zh-CN" dirty="0">
              <a:latin typeface="+mn-ea"/>
            </a:endParaRPr>
          </a:p>
        </p:txBody>
      </p:sp>
      <p:sp>
        <p:nvSpPr>
          <p:cNvPr id="51" name="TextBox 17"/>
          <p:cNvSpPr txBox="1"/>
          <p:nvPr/>
        </p:nvSpPr>
        <p:spPr>
          <a:xfrm>
            <a:off x="7956552" y="4661324"/>
            <a:ext cx="2559049" cy="1753235"/>
          </a:xfrm>
          <a:prstGeom prst="rect">
            <a:avLst/>
          </a:prstGeom>
          <a:noFill/>
        </p:spPr>
        <p:txBody>
          <a:bodyPr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部分数据通过云函数请求，如获取城市二级联动表、获取用户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openid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、花草识别接口调用函数。</a:t>
            </a:r>
            <a:endParaRPr lang="en-US" altLang="zh-CN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313 -0.00157407 L -0.581875 -0.298611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  <p:bldP spid="12" grpId="0"/>
      <p:bldP spid="4" grpId="0"/>
      <p:bldP spid="3" grpId="0"/>
      <p:bldP spid="2" grpId="0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745778" y="423723"/>
            <a:ext cx="624000" cy="624000"/>
            <a:chOff x="7575429" y="2806467"/>
            <a:chExt cx="1392667" cy="1392667"/>
          </a:xfrm>
        </p:grpSpPr>
        <p:sp>
          <p:nvSpPr>
            <p:cNvPr id="24" name="椭圆 23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6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 rot="19800000">
            <a:off x="3939901" y="1392504"/>
            <a:ext cx="3467440" cy="3806627"/>
            <a:chOff x="6502470" y="1193869"/>
            <a:chExt cx="3467440" cy="3806627"/>
          </a:xfrm>
        </p:grpSpPr>
        <p:grpSp>
          <p:nvGrpSpPr>
            <p:cNvPr id="43" name="组合 42"/>
            <p:cNvGrpSpPr/>
            <p:nvPr/>
          </p:nvGrpSpPr>
          <p:grpSpPr>
            <a:xfrm rot="21302113">
              <a:off x="7505190" y="1193869"/>
              <a:ext cx="1248432" cy="1344849"/>
              <a:chOff x="3089535" y="996076"/>
              <a:chExt cx="1787764" cy="1925834"/>
            </a:xfrm>
          </p:grpSpPr>
          <p:cxnSp>
            <p:nvCxnSpPr>
              <p:cNvPr id="45" name="直接连接符 44"/>
              <p:cNvCxnSpPr>
                <a:endCxn id="47" idx="3"/>
              </p:cNvCxnSpPr>
              <p:nvPr/>
            </p:nvCxnSpPr>
            <p:spPr>
              <a:xfrm rot="297887" flipV="1">
                <a:off x="3089535" y="2333621"/>
                <a:ext cx="853282" cy="496958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直接连接符 45"/>
              <p:cNvCxnSpPr>
                <a:stCxn id="47" idx="5"/>
              </p:cNvCxnSpPr>
              <p:nvPr/>
            </p:nvCxnSpPr>
            <p:spPr>
              <a:xfrm rot="297887">
                <a:off x="4144278" y="2402219"/>
                <a:ext cx="733021" cy="51969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椭圆 46"/>
              <p:cNvSpPr/>
              <p:nvPr/>
            </p:nvSpPr>
            <p:spPr>
              <a:xfrm>
                <a:off x="3920178" y="996076"/>
                <a:ext cx="290507" cy="1611381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4400" dirty="0">
                  <a:latin typeface="Nexa Light" panose="02000000000000000000" pitchFamily="50" charset="0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8" name="矩形 47"/>
          <p:cNvSpPr/>
          <p:nvPr/>
        </p:nvSpPr>
        <p:spPr>
          <a:xfrm rot="19800000">
            <a:off x="4351364" y="2999919"/>
            <a:ext cx="3067424" cy="16916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我们以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现代杂志为灵感，为小程序设计了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风格统一的前端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样式，提供视觉上的舒适感与高级感。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26210" y="495300"/>
            <a:ext cx="38842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技术方案</a:t>
            </a:r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-</a:t>
            </a:r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前端设计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749903" y="426103"/>
            <a:ext cx="624000" cy="624000"/>
            <a:chOff x="5314692" y="2806467"/>
            <a:chExt cx="1392667" cy="1392667"/>
          </a:xfrm>
        </p:grpSpPr>
        <p:sp>
          <p:nvSpPr>
            <p:cNvPr id="18" name="椭圆 17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/>
            </a:p>
          </p:txBody>
        </p:sp>
      </p:grpSp>
      <p:pic>
        <p:nvPicPr>
          <p:cNvPr id="2" name="图片 2" descr="IMG_261"/>
          <p:cNvPicPr>
            <a:picLocks noChangeAspect="1"/>
          </p:cNvPicPr>
          <p:nvPr/>
        </p:nvPicPr>
        <p:blipFill>
          <a:blip r:embed="rId1"/>
          <a:srcRect t="9595"/>
          <a:stretch>
            <a:fillRect/>
          </a:stretch>
        </p:blipFill>
        <p:spPr>
          <a:xfrm>
            <a:off x="850900" y="1337310"/>
            <a:ext cx="2306098" cy="43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79575" y="5894070"/>
            <a:ext cx="64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封面</a:t>
            </a:r>
            <a:endParaRPr lang="zh-CN" altLang="en-US"/>
          </a:p>
        </p:txBody>
      </p:sp>
      <p:pic>
        <p:nvPicPr>
          <p:cNvPr id="9" name="图片 5" descr="1"/>
          <p:cNvPicPr>
            <a:picLocks noChangeAspect="1"/>
          </p:cNvPicPr>
          <p:nvPr/>
        </p:nvPicPr>
        <p:blipFill>
          <a:blip r:embed="rId2"/>
          <a:srcRect t="9595"/>
          <a:stretch>
            <a:fillRect/>
          </a:stretch>
        </p:blipFill>
        <p:spPr>
          <a:xfrm>
            <a:off x="3500755" y="1337310"/>
            <a:ext cx="2206639" cy="432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79265" y="5894070"/>
            <a:ext cx="64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目录</a:t>
            </a:r>
            <a:endParaRPr lang="zh-CN" altLang="en-US"/>
          </a:p>
        </p:txBody>
      </p:sp>
      <p:pic>
        <p:nvPicPr>
          <p:cNvPr id="11" name="图片 8" descr="IMG_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95" y="1336993"/>
            <a:ext cx="2235359" cy="43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8638249" y="2800529"/>
            <a:ext cx="3067424" cy="20916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两套前端配色：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温柔春夏：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革色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桃色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象牙白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明艳秋冬：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秘色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红赤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幽灵白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28545" y="5894070"/>
            <a:ext cx="64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春夏</a:t>
            </a:r>
            <a:endParaRPr lang="zh-CN" altLang="en-US"/>
          </a:p>
        </p:txBody>
      </p:sp>
      <p:pic>
        <p:nvPicPr>
          <p:cNvPr id="21" name="图片 15" descr="mulu_light"/>
          <p:cNvPicPr>
            <a:picLocks noChangeAspect="1"/>
          </p:cNvPicPr>
          <p:nvPr/>
        </p:nvPicPr>
        <p:blipFill>
          <a:blip r:embed="rId4"/>
          <a:srcRect t="9584" b="4586"/>
          <a:stretch>
            <a:fillRect/>
          </a:stretch>
        </p:blipFill>
        <p:spPr>
          <a:xfrm>
            <a:off x="5936615" y="5657215"/>
            <a:ext cx="2253218" cy="432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10505" y="5894070"/>
            <a:ext cx="64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秋冬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split orient="vert" dir="in"/>
      </p:transition>
    </mc:Choice>
    <mc:Fallback>
      <p:transition spd="med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9323 0.00240741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" y="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974 -0.00212963 " pathEditMode="relative" rAng="0" ptsTypes="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3 0.00314815 " pathEditMode="relative" ptsTypes="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8125 0 L -0.165 -0.000648148 " pathEditMode="relative" rAng="0" ptsTypes="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" y="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3 0.00314815 " pathEditMode="relative" ptsTypes="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74074 L -0.00109375 -0.629445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208333 -0.841111 " pathEditMode="relative" rAng="0" ptsTypes="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7709 -0.630927 L -0.113595 -0.630927 " pathEditMode="relative" rAng="0" ptsTypes="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8" grpId="0"/>
      <p:bldP spid="10" grpId="0"/>
      <p:bldP spid="8" grpId="1"/>
      <p:bldP spid="10" grpId="1"/>
      <p:bldP spid="48" grpId="3"/>
      <p:bldP spid="14" grpId="0"/>
      <p:bldP spid="14" grpId="1"/>
      <p:bldP spid="8" grpId="2"/>
      <p:bldP spid="10" grpId="2"/>
      <p:bldP spid="16" grpId="0"/>
      <p:bldP spid="16" grpId="1"/>
      <p:bldP spid="32" grpId="0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/>
          <p:cNvSpPr txBox="1"/>
          <p:nvPr/>
        </p:nvSpPr>
        <p:spPr>
          <a:xfrm>
            <a:off x="340212" y="2981521"/>
            <a:ext cx="3356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CONTENTS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425863" y="229519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目录</a:t>
            </a:r>
            <a:endParaRPr lang="zh-CN" altLang="en-US" sz="4400" dirty="0">
              <a:solidFill>
                <a:srgbClr val="414455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5164277" y="2618900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产品定位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67765" y="2529933"/>
            <a:ext cx="595234" cy="666786"/>
            <a:chOff x="3536661" y="2047768"/>
            <a:chExt cx="446426" cy="500089"/>
          </a:xfrm>
        </p:grpSpPr>
        <p:sp>
          <p:nvSpPr>
            <p:cNvPr id="6" name="文本框 16"/>
            <p:cNvSpPr txBox="1"/>
            <p:nvPr/>
          </p:nvSpPr>
          <p:spPr>
            <a:xfrm>
              <a:off x="3536661" y="2047768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8657590" y="3582035"/>
            <a:ext cx="16135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运营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维护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20618" y="3473832"/>
            <a:ext cx="637014" cy="666786"/>
            <a:chOff x="6092965" y="2057986"/>
            <a:chExt cx="477761" cy="500089"/>
          </a:xfrm>
        </p:grpSpPr>
        <p:sp>
          <p:nvSpPr>
            <p:cNvPr id="10" name="文本框 20"/>
            <p:cNvSpPr txBox="1"/>
            <p:nvPr/>
          </p:nvSpPr>
          <p:spPr>
            <a:xfrm>
              <a:off x="6092965" y="2057986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5164277" y="3594609"/>
            <a:ext cx="16035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交互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设计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67765" y="3505644"/>
            <a:ext cx="595234" cy="666786"/>
            <a:chOff x="3536661" y="2627150"/>
            <a:chExt cx="446426" cy="500089"/>
          </a:xfrm>
        </p:grpSpPr>
        <p:sp>
          <p:nvSpPr>
            <p:cNvPr id="14" name="文本框 23"/>
            <p:cNvSpPr txBox="1"/>
            <p:nvPr/>
          </p:nvSpPr>
          <p:spPr>
            <a:xfrm>
              <a:off x="3536661" y="2627150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8552002" y="2520291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技术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方案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55490" y="2431326"/>
            <a:ext cx="595234" cy="666786"/>
            <a:chOff x="3536661" y="3200893"/>
            <a:chExt cx="446426" cy="500089"/>
          </a:xfrm>
        </p:grpSpPr>
        <p:sp>
          <p:nvSpPr>
            <p:cNvPr id="22" name="文本框 29"/>
            <p:cNvSpPr txBox="1"/>
            <p:nvPr/>
          </p:nvSpPr>
          <p:spPr>
            <a:xfrm>
              <a:off x="3536661" y="3200893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4223499" y="2390545"/>
            <a:ext cx="0" cy="2062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709308" y="408531"/>
            <a:ext cx="624000" cy="624000"/>
            <a:chOff x="9836165" y="2806467"/>
            <a:chExt cx="1392667" cy="1392667"/>
          </a:xfrm>
        </p:grpSpPr>
        <p:sp>
          <p:nvSpPr>
            <p:cNvPr id="66" name="椭圆 6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295400"/>
            <a:ext cx="6419215" cy="378269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063615" y="4653280"/>
            <a:ext cx="5576570" cy="1522577"/>
            <a:chOff x="3875568" y="2208594"/>
            <a:chExt cx="4354033" cy="1124499"/>
          </a:xfrm>
        </p:grpSpPr>
        <p:sp>
          <p:nvSpPr>
            <p:cNvPr id="18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 dirty="0">
                <a:latin typeface="+mn-ea"/>
              </a:endParaRPr>
            </a:p>
          </p:txBody>
        </p:sp>
        <p:grpSp>
          <p:nvGrpSpPr>
            <p:cNvPr id="19" name="Group 25"/>
            <p:cNvGrpSpPr/>
            <p:nvPr/>
          </p:nvGrpSpPr>
          <p:grpSpPr>
            <a:xfrm>
              <a:off x="4201879" y="2376909"/>
              <a:ext cx="3701408" cy="956184"/>
              <a:chOff x="5559125" y="2641076"/>
              <a:chExt cx="4935210" cy="127491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559125" y="2641076"/>
                <a:ext cx="3989525" cy="41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135" b="1" dirty="0">
                    <a:solidFill>
                      <a:schemeClr val="bg1"/>
                    </a:solidFill>
                  </a:rPr>
                  <a:t>最近</a:t>
                </a:r>
                <a:r>
                  <a:rPr lang="en-US" altLang="zh-CN" sz="2135" b="1" dirty="0">
                    <a:solidFill>
                      <a:schemeClr val="bg1"/>
                    </a:solidFill>
                  </a:rPr>
                  <a:t>30</a:t>
                </a:r>
                <a:r>
                  <a:rPr lang="zh-CN" altLang="en-US" sz="2135" b="1" dirty="0">
                    <a:solidFill>
                      <a:schemeClr val="bg1"/>
                    </a:solidFill>
                  </a:rPr>
                  <a:t>天内行为</a:t>
                </a:r>
                <a:r>
                  <a:rPr lang="zh-CN" altLang="en-US" sz="2135" b="1" dirty="0">
                    <a:solidFill>
                      <a:schemeClr val="bg1"/>
                    </a:solidFill>
                  </a:rPr>
                  <a:t>数据：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59125" y="3008044"/>
                <a:ext cx="4935210" cy="907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累积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访问人数超过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100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人</a:t>
                </a:r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访问次数每周末至一周最高峰</a:t>
                </a:r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26" name="图片 25" descr="{726A45C1-0B31-63B9-8103-0F6C2B9CE188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1295400"/>
            <a:ext cx="6249893" cy="37836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063615" y="4653280"/>
            <a:ext cx="5576570" cy="1522434"/>
            <a:chOff x="3875568" y="2208594"/>
            <a:chExt cx="4354033" cy="1124393"/>
          </a:xfrm>
        </p:grpSpPr>
        <p:sp>
          <p:nvSpPr>
            <p:cNvPr id="2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0" dirty="0">
                <a:latin typeface="+mn-ea"/>
              </a:endParaRPr>
            </a:p>
          </p:txBody>
        </p:sp>
        <p:grpSp>
          <p:nvGrpSpPr>
            <p:cNvPr id="30" name="Group 25"/>
            <p:cNvGrpSpPr/>
            <p:nvPr/>
          </p:nvGrpSpPr>
          <p:grpSpPr>
            <a:xfrm>
              <a:off x="4201879" y="2376909"/>
              <a:ext cx="3701408" cy="684644"/>
              <a:chOff x="5559125" y="2641076"/>
              <a:chExt cx="4935210" cy="912860"/>
            </a:xfrm>
          </p:grpSpPr>
          <p:sp>
            <p:nvSpPr>
              <p:cNvPr id="31" name="TextBox 23"/>
              <p:cNvSpPr txBox="1"/>
              <p:nvPr/>
            </p:nvSpPr>
            <p:spPr>
              <a:xfrm>
                <a:off x="5559125" y="2641076"/>
                <a:ext cx="3989525" cy="41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135" b="1" dirty="0">
                    <a:solidFill>
                      <a:schemeClr val="bg1"/>
                    </a:solidFill>
                  </a:rPr>
                  <a:t>最近</a:t>
                </a:r>
                <a:r>
                  <a:rPr lang="en-US" altLang="zh-CN" sz="2135" b="1" dirty="0">
                    <a:solidFill>
                      <a:schemeClr val="bg1"/>
                    </a:solidFill>
                  </a:rPr>
                  <a:t>7</a:t>
                </a:r>
                <a:r>
                  <a:rPr lang="zh-CN" altLang="en-US" sz="2135" b="1" dirty="0">
                    <a:solidFill>
                      <a:schemeClr val="bg1"/>
                    </a:solidFill>
                  </a:rPr>
                  <a:t>天内行为</a:t>
                </a:r>
                <a:r>
                  <a:rPr lang="zh-CN" altLang="en-US" sz="2135" b="1" dirty="0">
                    <a:solidFill>
                      <a:schemeClr val="bg1"/>
                    </a:solidFill>
                  </a:rPr>
                  <a:t>数据：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TextBox 24"/>
              <p:cNvSpPr txBox="1"/>
              <p:nvPr/>
            </p:nvSpPr>
            <p:spPr>
              <a:xfrm>
                <a:off x="5559125" y="3054942"/>
                <a:ext cx="4935210" cy="49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访问次数超过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100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次</a:t>
                </a:r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0125 -0.453519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" y="-2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1"/>
      <p:bldP spid="2" grpId="1"/>
      <p:bldP spid="4" grpId="1"/>
      <p:bldP spid="12" grpId="1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形状 15"/>
          <p:cNvSpPr/>
          <p:nvPr/>
        </p:nvSpPr>
        <p:spPr>
          <a:xfrm>
            <a:off x="2693119" y="2762193"/>
            <a:ext cx="2035963" cy="2035963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组合 16"/>
          <p:cNvGrpSpPr/>
          <p:nvPr/>
        </p:nvGrpSpPr>
        <p:grpSpPr>
          <a:xfrm>
            <a:off x="1610250" y="2343952"/>
            <a:ext cx="2116777" cy="1908016"/>
            <a:chOff x="1087372" y="1757964"/>
            <a:chExt cx="1587583" cy="1431012"/>
          </a:xfrm>
        </p:grpSpPr>
        <p:sp>
          <p:nvSpPr>
            <p:cNvPr id="18" name="任意多边形 17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120" tIns="97120" rIns="97120" bIns="433829" numCol="1" spcCol="1270" anchor="t" anchorCtr="0">
              <a:noAutofit/>
            </a:bodyPr>
            <a:lstStyle/>
            <a:p>
              <a:pPr marL="0" lvl="1" defTabSz="1421765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600" dirty="0">
                  <a:latin typeface="+mn-ea"/>
                </a:rPr>
                <a:t>主打节日景点推荐，从时间的维度提供假期可选景点。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88304" tIns="65444" rIns="88304" bIns="65444" numCol="1" spcCol="1270" anchor="ctr" anchorCtr="0">
              <a:noAutofit/>
            </a:bodyPr>
            <a:lstStyle/>
            <a:p>
              <a:pPr algn="ctr" defTabSz="15995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latin typeface="+mn-ea"/>
                </a:rPr>
                <a:t>当季</a:t>
              </a:r>
              <a:r>
                <a:rPr lang="zh-CN" altLang="en-US" sz="1600" dirty="0">
                  <a:latin typeface="+mn-ea"/>
                </a:rPr>
                <a:t>景点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20" name="环形箭头 19"/>
          <p:cNvSpPr/>
          <p:nvPr/>
        </p:nvSpPr>
        <p:spPr>
          <a:xfrm>
            <a:off x="5069097" y="1399445"/>
            <a:ext cx="2279392" cy="2279392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形状 20"/>
          <p:cNvSpPr/>
          <p:nvPr/>
        </p:nvSpPr>
        <p:spPr>
          <a:xfrm>
            <a:off x="7476828" y="2762193"/>
            <a:ext cx="2035963" cy="2035963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组合 21"/>
          <p:cNvGrpSpPr/>
          <p:nvPr/>
        </p:nvGrpSpPr>
        <p:grpSpPr>
          <a:xfrm>
            <a:off x="6393961" y="2343952"/>
            <a:ext cx="2116775" cy="1908016"/>
            <a:chOff x="4675155" y="1757964"/>
            <a:chExt cx="1587581" cy="1431012"/>
          </a:xfrm>
        </p:grpSpPr>
        <p:sp>
          <p:nvSpPr>
            <p:cNvPr id="23" name="任意多边形 22"/>
            <p:cNvSpPr/>
            <p:nvPr/>
          </p:nvSpPr>
          <p:spPr>
            <a:xfrm>
              <a:off x="4675155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120" tIns="97120" rIns="97120" bIns="433829" numCol="1" spcCol="1270" anchor="t" anchorCtr="0">
              <a:noAutofit/>
            </a:bodyPr>
            <a:lstStyle/>
            <a:p>
              <a:pPr marL="0" lvl="1" defTabSz="1421765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600" dirty="0">
                  <a:latin typeface="+mn-ea"/>
                </a:rPr>
                <a:t>让系统为您挑选有缘的风景，开启说走就走的旅行。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95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latin typeface="+mn-ea"/>
                </a:rPr>
                <a:t>随机</a:t>
              </a:r>
              <a:r>
                <a:rPr lang="zh-CN" altLang="en-US" sz="1600" dirty="0">
                  <a:latin typeface="+mn-ea"/>
                </a:rPr>
                <a:t>选择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38064" y="2007243"/>
            <a:ext cx="2180816" cy="1908016"/>
            <a:chOff x="2833233" y="1505432"/>
            <a:chExt cx="1635612" cy="1431012"/>
          </a:xfrm>
        </p:grpSpPr>
        <p:sp>
          <p:nvSpPr>
            <p:cNvPr id="46" name="任意多边形 45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120" tIns="97120" rIns="97120" bIns="433829" numCol="1" spcCol="1270" anchor="b" anchorCtr="0">
              <a:noAutofit/>
            </a:bodyPr>
            <a:lstStyle/>
            <a:p>
              <a:pPr marL="285750" lvl="1" indent="-285750" defTabSz="1421765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1000" dirty="0">
                <a:latin typeface="+mn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95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latin typeface="+mn-ea"/>
                </a:rPr>
                <a:t>同城</a:t>
              </a:r>
              <a:r>
                <a:rPr lang="zh-CN" altLang="en-US" sz="1600" dirty="0">
                  <a:latin typeface="+mn-ea"/>
                </a:rPr>
                <a:t>推荐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833233" y="2086666"/>
              <a:ext cx="1492189" cy="622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421765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600" dirty="0">
                  <a:latin typeface="+mn-ea"/>
                </a:rPr>
                <a:t>从一点出发，全城游玩形成旅行脉络。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785815" y="2007244"/>
            <a:ext cx="2116776" cy="1966513"/>
            <a:chOff x="6469046" y="1505432"/>
            <a:chExt cx="1587582" cy="1474885"/>
          </a:xfrm>
        </p:grpSpPr>
        <p:sp>
          <p:nvSpPr>
            <p:cNvPr id="50" name="任意多边形 49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120" tIns="433829" rIns="97120" bIns="97120" numCol="1" spcCol="1270" anchor="t" anchorCtr="0">
              <a:noAutofit/>
            </a:bodyPr>
            <a:lstStyle/>
            <a:p>
              <a:pPr marL="285750" lvl="1" indent="-285750" defTabSz="142176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>
                <a:latin typeface="+mn-ea"/>
              </a:endParaRPr>
            </a:p>
            <a:p>
              <a:pPr marL="285750" lvl="1" indent="-285750" defTabSz="142176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95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latin typeface="+mn-ea"/>
                </a:rPr>
                <a:t>上传</a:t>
              </a:r>
              <a:r>
                <a:rPr lang="zh-CN" altLang="en-US" sz="1600" dirty="0">
                  <a:latin typeface="+mn-ea"/>
                </a:rPr>
                <a:t>风景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472623" y="2081157"/>
              <a:ext cx="1533218" cy="899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421765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600" dirty="0">
                  <a:latin typeface="+mn-ea"/>
                </a:rPr>
                <a:t>旅行中上传沿途风景，形成自己的回忆录，分享给他人。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804194" y="334210"/>
            <a:ext cx="624000" cy="624000"/>
            <a:chOff x="5314692" y="2806467"/>
            <a:chExt cx="1392667" cy="1392667"/>
          </a:xfrm>
        </p:grpSpPr>
        <p:sp>
          <p:nvSpPr>
            <p:cNvPr id="54" name="椭圆 53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479550" y="393700"/>
            <a:ext cx="2247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创新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拓展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799977" y="328475"/>
            <a:ext cx="624000" cy="624000"/>
            <a:chOff x="7575429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2997200" y="5495925"/>
            <a:ext cx="1005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实用性</a:t>
            </a:r>
            <a:endParaRPr lang="zh-CN" altLang="en-US" sz="2000"/>
          </a:p>
        </p:txBody>
      </p:sp>
      <p:sp>
        <p:nvSpPr>
          <p:cNvPr id="58" name="文本框 57"/>
          <p:cNvSpPr txBox="1"/>
          <p:nvPr/>
        </p:nvSpPr>
        <p:spPr>
          <a:xfrm>
            <a:off x="5636260" y="5495925"/>
            <a:ext cx="114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交互性</a:t>
            </a:r>
            <a:endParaRPr lang="zh-CN" altLang="en-US" sz="2000"/>
          </a:p>
        </p:txBody>
      </p:sp>
      <p:sp>
        <p:nvSpPr>
          <p:cNvPr id="59" name="文本框 58"/>
          <p:cNvSpPr txBox="1"/>
          <p:nvPr/>
        </p:nvSpPr>
        <p:spPr>
          <a:xfrm>
            <a:off x="7922895" y="5495925"/>
            <a:ext cx="114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趣味性</a:t>
            </a:r>
            <a:endParaRPr lang="zh-CN" altLang="en-US" sz="2000"/>
          </a:p>
        </p:txBody>
      </p:sp>
      <p:sp>
        <p:nvSpPr>
          <p:cNvPr id="60" name="环形箭头 59"/>
          <p:cNvSpPr/>
          <p:nvPr/>
        </p:nvSpPr>
        <p:spPr>
          <a:xfrm flipH="1">
            <a:off x="2692400" y="662940"/>
            <a:ext cx="7654290" cy="3015615"/>
          </a:xfrm>
          <a:prstGeom prst="circularArrow">
            <a:avLst>
              <a:gd name="adj1" fmla="val 3850"/>
              <a:gd name="adj2" fmla="val 781288"/>
              <a:gd name="adj3" fmla="val 20783281"/>
              <a:gd name="adj4" fmla="val 10974604"/>
              <a:gd name="adj5" fmla="val 522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Bar dir="vert"/>
      </p:transition>
    </mc:Choice>
    <mc:Fallback>
      <p:transition spd="med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/>
      <p:bldP spid="58" grpId="1"/>
      <p:bldP spid="57" grpId="2"/>
      <p:bldP spid="58" grpId="2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27963" y="2060230"/>
            <a:ext cx="4736075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/>
          <p:cNvSpPr txBox="1"/>
          <p:nvPr/>
        </p:nvSpPr>
        <p:spPr>
          <a:xfrm>
            <a:off x="340212" y="2981521"/>
            <a:ext cx="3356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CONTENTS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425863" y="229519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目录</a:t>
            </a:r>
            <a:endParaRPr lang="zh-CN" altLang="en-US" sz="4400" dirty="0">
              <a:solidFill>
                <a:srgbClr val="414455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5164277" y="2618900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产品定位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67765" y="2529933"/>
            <a:ext cx="595234" cy="666786"/>
            <a:chOff x="3536661" y="2047768"/>
            <a:chExt cx="446426" cy="500089"/>
          </a:xfrm>
        </p:grpSpPr>
        <p:sp>
          <p:nvSpPr>
            <p:cNvPr id="6" name="文本框 16"/>
            <p:cNvSpPr txBox="1"/>
            <p:nvPr/>
          </p:nvSpPr>
          <p:spPr>
            <a:xfrm>
              <a:off x="3536661" y="2047768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8657590" y="3582035"/>
            <a:ext cx="16135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运营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维护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20618" y="3473832"/>
            <a:ext cx="637014" cy="666786"/>
            <a:chOff x="6092965" y="2057986"/>
            <a:chExt cx="477761" cy="500089"/>
          </a:xfrm>
        </p:grpSpPr>
        <p:sp>
          <p:nvSpPr>
            <p:cNvPr id="10" name="文本框 20"/>
            <p:cNvSpPr txBox="1"/>
            <p:nvPr/>
          </p:nvSpPr>
          <p:spPr>
            <a:xfrm>
              <a:off x="6092965" y="2057986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5164277" y="3594609"/>
            <a:ext cx="16035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交互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设计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67765" y="3505644"/>
            <a:ext cx="595234" cy="666786"/>
            <a:chOff x="3536661" y="2627150"/>
            <a:chExt cx="446426" cy="500089"/>
          </a:xfrm>
        </p:grpSpPr>
        <p:sp>
          <p:nvSpPr>
            <p:cNvPr id="14" name="文本框 23"/>
            <p:cNvSpPr txBox="1"/>
            <p:nvPr/>
          </p:nvSpPr>
          <p:spPr>
            <a:xfrm>
              <a:off x="3536661" y="2627150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8552002" y="2520291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技术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方案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55490" y="2431326"/>
            <a:ext cx="595234" cy="666786"/>
            <a:chOff x="3536661" y="3200893"/>
            <a:chExt cx="446426" cy="500089"/>
          </a:xfrm>
        </p:grpSpPr>
        <p:sp>
          <p:nvSpPr>
            <p:cNvPr id="22" name="文本框 29"/>
            <p:cNvSpPr txBox="1"/>
            <p:nvPr/>
          </p:nvSpPr>
          <p:spPr>
            <a:xfrm>
              <a:off x="3536661" y="3200893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4223499" y="2390545"/>
            <a:ext cx="0" cy="2062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93532" y="2123907"/>
            <a:ext cx="2612248" cy="2495301"/>
            <a:chOff x="3065829" y="2668267"/>
            <a:chExt cx="1872107" cy="1761728"/>
          </a:xfrm>
        </p:grpSpPr>
        <p:sp>
          <p:nvSpPr>
            <p:cNvPr id="3" name="椭圆 2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椭圆 3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438262" y="2708611"/>
            <a:ext cx="1306195" cy="1325893"/>
            <a:chOff x="3254772" y="2872916"/>
            <a:chExt cx="936104" cy="936104"/>
          </a:xfrm>
        </p:grpSpPr>
        <p:sp>
          <p:nvSpPr>
            <p:cNvPr id="21" name="椭圆 20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469765" y="3187079"/>
              <a:ext cx="548829" cy="281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主题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62636" y="2708992"/>
            <a:ext cx="2738533" cy="1214799"/>
            <a:chOff x="812496" y="3514973"/>
            <a:chExt cx="1962612" cy="857670"/>
          </a:xfrm>
        </p:grpSpPr>
        <p:sp>
          <p:nvSpPr>
            <p:cNvPr id="27" name="TextBox 26"/>
            <p:cNvSpPr txBox="1"/>
            <p:nvPr/>
          </p:nvSpPr>
          <p:spPr>
            <a:xfrm>
              <a:off x="864408" y="3514973"/>
              <a:ext cx="567943" cy="325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精致</a:t>
              </a:r>
              <a:endPara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2496" y="3800585"/>
              <a:ext cx="1962612" cy="572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805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当季各平台高评分景点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推荐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  <a:p>
              <a:pPr algn="r">
                <a:lnSpc>
                  <a:spcPts val="2805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同城或附近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景区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推荐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741548" y="364393"/>
            <a:ext cx="624000" cy="624000"/>
            <a:chOff x="2558424" y="1401428"/>
            <a:chExt cx="1318727" cy="1318727"/>
          </a:xfrm>
        </p:grpSpPr>
        <p:sp>
          <p:nvSpPr>
            <p:cNvPr id="34" name="椭圆 33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421189" y="394418"/>
            <a:ext cx="229813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产品定位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615" descr="IMG_2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433"/>
          <a:stretch>
            <a:fillRect/>
          </a:stretch>
        </p:blipFill>
        <p:spPr>
          <a:xfrm>
            <a:off x="2708275" y="1074420"/>
            <a:ext cx="2521585" cy="4757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9825"/>
          <a:stretch>
            <a:fillRect/>
          </a:stretch>
        </p:blipFill>
        <p:spPr>
          <a:xfrm>
            <a:off x="6504940" y="1074420"/>
            <a:ext cx="2435225" cy="4759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75910" y="6022340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佳节</a:t>
            </a:r>
            <a:r>
              <a:rPr lang="zh-CN" altLang="en-US"/>
              <a:t>出游</a:t>
            </a:r>
            <a:endParaRPr lang="zh-CN" altLang="en-US"/>
          </a:p>
        </p:txBody>
      </p:sp>
      <p:pic>
        <p:nvPicPr>
          <p:cNvPr id="8" name="图片 -2147482614" descr="IMG_2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9601"/>
          <a:stretch>
            <a:fillRect/>
          </a:stretch>
        </p:blipFill>
        <p:spPr>
          <a:xfrm>
            <a:off x="6504940" y="1075055"/>
            <a:ext cx="2538743" cy="475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613" descr="IMG_2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9249"/>
          <a:stretch>
            <a:fillRect/>
          </a:stretch>
        </p:blipFill>
        <p:spPr>
          <a:xfrm>
            <a:off x="9309735" y="1075055"/>
            <a:ext cx="2527831" cy="475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8529320" y="6022340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城市</a:t>
            </a:r>
            <a:r>
              <a:rPr lang="zh-CN" altLang="en-US"/>
              <a:t>风貌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flipV="1">
            <a:off x="2873375" y="516255"/>
            <a:ext cx="2076450" cy="990600"/>
            <a:chOff x="6184232" y="3601453"/>
            <a:chExt cx="747341" cy="18448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598036" y="310515"/>
            <a:ext cx="2515870" cy="647065"/>
            <a:chOff x="5895010" y="4295378"/>
            <a:chExt cx="1886903" cy="1064851"/>
          </a:xfrm>
        </p:grpSpPr>
        <p:sp>
          <p:nvSpPr>
            <p:cNvPr id="23" name="Content Placeholder 2"/>
            <p:cNvSpPr txBox="1"/>
            <p:nvPr/>
          </p:nvSpPr>
          <p:spPr>
            <a:xfrm>
              <a:off x="5895010" y="4527744"/>
              <a:ext cx="1886903" cy="83248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长按图片保存至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手机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58853" y="4295378"/>
              <a:ext cx="1525802" cy="55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隐藏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功能：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 flipV="1">
            <a:off x="6237605" y="515620"/>
            <a:ext cx="1824990" cy="991235"/>
            <a:chOff x="6184232" y="3601453"/>
            <a:chExt cx="747341" cy="18448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349 -0.00361111 " pathEditMode="relative" rAng="0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1927 0.00277778 " pathEditMode="relative" rAng="0" ptsTypes="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" y="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0208 -0.000833333 L -0.160677 -0.000648148 " pathEditMode="relative" rAng="0" ptsTypes="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93532" y="2123907"/>
            <a:ext cx="2612248" cy="2495301"/>
            <a:chOff x="3065829" y="2668267"/>
            <a:chExt cx="1872107" cy="1761728"/>
          </a:xfrm>
        </p:grpSpPr>
        <p:sp>
          <p:nvSpPr>
            <p:cNvPr id="3" name="椭圆 2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椭圆 3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438262" y="2708611"/>
            <a:ext cx="1306195" cy="1325893"/>
            <a:chOff x="3254772" y="2872916"/>
            <a:chExt cx="936104" cy="936104"/>
          </a:xfrm>
        </p:grpSpPr>
        <p:sp>
          <p:nvSpPr>
            <p:cNvPr id="21" name="椭圆 20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469765" y="3187079"/>
              <a:ext cx="548829" cy="281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主题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81318" y="2692379"/>
            <a:ext cx="2771100" cy="1228235"/>
            <a:chOff x="789157" y="3505487"/>
            <a:chExt cx="1985951" cy="867157"/>
          </a:xfrm>
        </p:grpSpPr>
        <p:sp>
          <p:nvSpPr>
            <p:cNvPr id="24" name="TextBox 23"/>
            <p:cNvSpPr txBox="1"/>
            <p:nvPr/>
          </p:nvSpPr>
          <p:spPr>
            <a:xfrm>
              <a:off x="789157" y="3505487"/>
              <a:ext cx="567943" cy="325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自由</a:t>
              </a:r>
              <a:endPara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12496" y="3800585"/>
              <a:ext cx="1962612" cy="572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805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“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说走就走的旅行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”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  <a:p>
              <a:pPr algn="r">
                <a:lnSpc>
                  <a:spcPts val="2805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摇到哪里去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哪里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48946" y="2705817"/>
            <a:ext cx="2738533" cy="1214799"/>
            <a:chOff x="812496" y="3514973"/>
            <a:chExt cx="1962612" cy="857670"/>
          </a:xfrm>
        </p:grpSpPr>
        <p:sp>
          <p:nvSpPr>
            <p:cNvPr id="27" name="TextBox 26"/>
            <p:cNvSpPr txBox="1"/>
            <p:nvPr/>
          </p:nvSpPr>
          <p:spPr>
            <a:xfrm>
              <a:off x="864408" y="3514973"/>
              <a:ext cx="567943" cy="325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精致</a:t>
              </a:r>
              <a:endPara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2496" y="3800585"/>
              <a:ext cx="1962612" cy="572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805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当季各平台高评分景点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推荐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  <a:p>
              <a:pPr algn="r">
                <a:lnSpc>
                  <a:spcPts val="2805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同城或附近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景区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推荐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741548" y="364393"/>
            <a:ext cx="624000" cy="624000"/>
            <a:chOff x="2558424" y="1401428"/>
            <a:chExt cx="1318727" cy="1318727"/>
          </a:xfrm>
        </p:grpSpPr>
        <p:sp>
          <p:nvSpPr>
            <p:cNvPr id="34" name="椭圆 33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421189" y="394418"/>
            <a:ext cx="229813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</a:t>
            </a:r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定位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610" descr="IMG_269"/>
          <p:cNvPicPr>
            <a:picLocks noChangeAspect="1"/>
          </p:cNvPicPr>
          <p:nvPr/>
        </p:nvPicPr>
        <p:blipFill>
          <a:blip r:embed="rId1"/>
          <a:srcRect t="9734"/>
          <a:stretch>
            <a:fillRect/>
          </a:stretch>
        </p:blipFill>
        <p:spPr>
          <a:xfrm>
            <a:off x="6138545" y="953770"/>
            <a:ext cx="2543166" cy="475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130165" y="602043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我的收藏夹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9688"/>
          <a:stretch>
            <a:fillRect/>
          </a:stretch>
        </p:blipFill>
        <p:spPr>
          <a:xfrm>
            <a:off x="3181985" y="953770"/>
            <a:ext cx="2432184" cy="4759200"/>
          </a:xfrm>
          <a:prstGeom prst="rect">
            <a:avLst/>
          </a:prstGeom>
        </p:spPr>
      </p:pic>
      <p:pic>
        <p:nvPicPr>
          <p:cNvPr id="5" name="图片 -2147482608" descr="IMG_271"/>
          <p:cNvPicPr>
            <a:picLocks noChangeAspect="1"/>
          </p:cNvPicPr>
          <p:nvPr/>
        </p:nvPicPr>
        <p:blipFill>
          <a:blip r:embed="rId3"/>
          <a:srcRect t="9651"/>
          <a:stretch>
            <a:fillRect/>
          </a:stretch>
        </p:blipFill>
        <p:spPr>
          <a:xfrm>
            <a:off x="4470400" y="953770"/>
            <a:ext cx="2541234" cy="475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9423"/>
          <a:stretch>
            <a:fillRect/>
          </a:stretch>
        </p:blipFill>
        <p:spPr>
          <a:xfrm>
            <a:off x="4528185" y="953770"/>
            <a:ext cx="2424933" cy="4759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30165" y="6020435"/>
            <a:ext cx="116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随机</a:t>
            </a:r>
            <a:r>
              <a:rPr lang="zh-CN" altLang="en-US"/>
              <a:t>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501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7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/>
          <p:cNvSpPr txBox="1"/>
          <p:nvPr/>
        </p:nvSpPr>
        <p:spPr>
          <a:xfrm>
            <a:off x="340212" y="2981521"/>
            <a:ext cx="3356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CONTENTS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425863" y="229519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目录</a:t>
            </a:r>
            <a:endParaRPr lang="zh-CN" altLang="en-US" sz="4400" dirty="0">
              <a:solidFill>
                <a:srgbClr val="414455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5164277" y="2618900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产品定位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67765" y="2529933"/>
            <a:ext cx="595234" cy="666786"/>
            <a:chOff x="3536661" y="2047768"/>
            <a:chExt cx="446426" cy="500089"/>
          </a:xfrm>
        </p:grpSpPr>
        <p:sp>
          <p:nvSpPr>
            <p:cNvPr id="6" name="文本框 16"/>
            <p:cNvSpPr txBox="1"/>
            <p:nvPr/>
          </p:nvSpPr>
          <p:spPr>
            <a:xfrm>
              <a:off x="3536661" y="2047768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8657590" y="3582035"/>
            <a:ext cx="16135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运营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维护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20618" y="3473832"/>
            <a:ext cx="637014" cy="666786"/>
            <a:chOff x="6092965" y="2057986"/>
            <a:chExt cx="477761" cy="500089"/>
          </a:xfrm>
        </p:grpSpPr>
        <p:sp>
          <p:nvSpPr>
            <p:cNvPr id="10" name="文本框 20"/>
            <p:cNvSpPr txBox="1"/>
            <p:nvPr/>
          </p:nvSpPr>
          <p:spPr>
            <a:xfrm>
              <a:off x="6092965" y="2057986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5164277" y="3594609"/>
            <a:ext cx="16035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交互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设计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67765" y="3505644"/>
            <a:ext cx="595234" cy="666786"/>
            <a:chOff x="3536661" y="2627150"/>
            <a:chExt cx="446426" cy="500089"/>
          </a:xfrm>
        </p:grpSpPr>
        <p:sp>
          <p:nvSpPr>
            <p:cNvPr id="14" name="文本框 23"/>
            <p:cNvSpPr txBox="1"/>
            <p:nvPr/>
          </p:nvSpPr>
          <p:spPr>
            <a:xfrm>
              <a:off x="3536661" y="2627150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8552002" y="2520291"/>
            <a:ext cx="26493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技术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方案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55490" y="2431326"/>
            <a:ext cx="595234" cy="666786"/>
            <a:chOff x="3536661" y="3200893"/>
            <a:chExt cx="446426" cy="500089"/>
          </a:xfrm>
        </p:grpSpPr>
        <p:sp>
          <p:nvSpPr>
            <p:cNvPr id="22" name="文本框 29"/>
            <p:cNvSpPr txBox="1"/>
            <p:nvPr/>
          </p:nvSpPr>
          <p:spPr>
            <a:xfrm>
              <a:off x="3536661" y="3200893"/>
              <a:ext cx="35490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4223499" y="2390545"/>
            <a:ext cx="0" cy="2062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19451" y="1941013"/>
            <a:ext cx="2869595" cy="3003282"/>
            <a:chOff x="973148" y="1379560"/>
            <a:chExt cx="2152196" cy="2252462"/>
          </a:xfrm>
        </p:grpSpPr>
        <p:sp>
          <p:nvSpPr>
            <p:cNvPr id="35" name="MH_Other_1"/>
            <p:cNvSpPr/>
            <p:nvPr>
              <p:custDataLst>
                <p:tags r:id="rId1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36" name="MH_SubTitle_1"/>
            <p:cNvSpPr/>
            <p:nvPr>
              <p:custDataLst>
                <p:tags r:id="rId2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7" name="MH_Other_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51"/>
            <p:cNvSpPr txBox="1"/>
            <p:nvPr/>
          </p:nvSpPr>
          <p:spPr bwMode="auto">
            <a:xfrm rot="20417445">
              <a:off x="1425585" y="2170611"/>
              <a:ext cx="1247775" cy="552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景点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专属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18353" y="1941013"/>
            <a:ext cx="2869595" cy="3003283"/>
            <a:chOff x="3447325" y="1379560"/>
            <a:chExt cx="2152196" cy="2252462"/>
          </a:xfrm>
        </p:grpSpPr>
        <p:sp>
          <p:nvSpPr>
            <p:cNvPr id="40" name="MH_Other_2"/>
            <p:cNvSpPr/>
            <p:nvPr>
              <p:custDataLst>
                <p:tags r:id="rId5"/>
              </p:custDataLst>
            </p:nvPr>
          </p:nvSpPr>
          <p:spPr>
            <a:xfrm>
              <a:off x="3526409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41" name="MH_SubTitle_2"/>
            <p:cNvSpPr/>
            <p:nvPr>
              <p:custDataLst>
                <p:tags r:id="rId6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42" name="MH_Other_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>
          <a:xfrm>
            <a:off x="8017257" y="1941014"/>
            <a:ext cx="2869595" cy="3003282"/>
            <a:chOff x="5921503" y="1379560"/>
            <a:chExt cx="2152196" cy="2252462"/>
          </a:xfrm>
        </p:grpSpPr>
        <p:sp>
          <p:nvSpPr>
            <p:cNvPr id="44" name="MH_Other_3"/>
            <p:cNvSpPr/>
            <p:nvPr>
              <p:custDataLst>
                <p:tags r:id="rId8"/>
              </p:custDataLst>
            </p:nvPr>
          </p:nvSpPr>
          <p:spPr>
            <a:xfrm>
              <a:off x="6000586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45" name="MH_SubTitle_3"/>
            <p:cNvSpPr/>
            <p:nvPr>
              <p:custDataLst>
                <p:tags r:id="rId9"/>
              </p:custDataLst>
            </p:nvPr>
          </p:nvSpPr>
          <p:spPr>
            <a:xfrm>
              <a:off x="5921503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6" name="MH_Other_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3792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Box 51"/>
          <p:cNvSpPr txBox="1"/>
          <p:nvPr/>
        </p:nvSpPr>
        <p:spPr bwMode="auto">
          <a:xfrm rot="20417445">
            <a:off x="5328510" y="2993208"/>
            <a:ext cx="1649095" cy="737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花草识别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51"/>
          <p:cNvSpPr txBox="1"/>
          <p:nvPr/>
        </p:nvSpPr>
        <p:spPr bwMode="auto">
          <a:xfrm rot="20417445">
            <a:off x="8674960" y="2993208"/>
            <a:ext cx="1649095" cy="737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上传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风景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700282" y="360860"/>
            <a:ext cx="624000" cy="624000"/>
            <a:chOff x="7575429" y="2806467"/>
            <a:chExt cx="1392667" cy="1392667"/>
          </a:xfrm>
        </p:grpSpPr>
        <p:sp>
          <p:nvSpPr>
            <p:cNvPr id="50" name="椭圆 49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5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6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6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6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3958 -0.461204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" y="-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2" grpId="0"/>
      <p:bldP spid="4" grpId="0"/>
      <p:bldP spid="20" grpId="0"/>
      <p:bldP spid="8" grpId="0"/>
      <p:bldP spid="3" grpId="1"/>
      <p:bldP spid="2" grpId="1"/>
      <p:bldP spid="4" grpId="1"/>
      <p:bldP spid="20" grpId="1"/>
      <p:bldP spid="8" grpId="1"/>
      <p:bldP spid="47" grpId="0"/>
      <p:bldP spid="48" grpId="0"/>
      <p:bldP spid="47" grpId="1"/>
      <p:bldP spid="4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-2147482608" descr="IMG_271"/>
          <p:cNvPicPr>
            <a:picLocks noChangeAspect="1"/>
          </p:cNvPicPr>
          <p:nvPr/>
        </p:nvPicPr>
        <p:blipFill>
          <a:blip r:embed="rId1"/>
          <a:srcRect t="9651"/>
          <a:stretch>
            <a:fillRect/>
          </a:stretch>
        </p:blipFill>
        <p:spPr>
          <a:xfrm>
            <a:off x="6750050" y="1508125"/>
            <a:ext cx="2541234" cy="4759200"/>
          </a:xfrm>
          <a:prstGeom prst="rect">
            <a:avLst/>
          </a:prstGeom>
          <a:noFill/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rcRect t="9531"/>
          <a:stretch>
            <a:fillRect/>
          </a:stretch>
        </p:blipFill>
        <p:spPr>
          <a:xfrm>
            <a:off x="5309870" y="1474470"/>
            <a:ext cx="2427671" cy="475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grpSp>
        <p:nvGrpSpPr>
          <p:cNvPr id="16" name="组合 15"/>
          <p:cNvGrpSpPr/>
          <p:nvPr/>
        </p:nvGrpSpPr>
        <p:grpSpPr>
          <a:xfrm>
            <a:off x="1197559" y="2255851"/>
            <a:ext cx="2035175" cy="1459865"/>
            <a:chOff x="6793192" y="1919985"/>
            <a:chExt cx="1526381" cy="1094899"/>
          </a:xfrm>
        </p:grpSpPr>
        <p:sp>
          <p:nvSpPr>
            <p:cNvPr id="17" name="Content Placeholder 2"/>
            <p:cNvSpPr txBox="1"/>
            <p:nvPr/>
          </p:nvSpPr>
          <p:spPr>
            <a:xfrm>
              <a:off x="6793192" y="2182399"/>
              <a:ext cx="1526381" cy="83248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图文并茂的景点介绍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专业平台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的评分推荐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来自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真实用户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的点评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93192" y="1919985"/>
              <a:ext cx="1525802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景点介绍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2660650" y="4405630"/>
            <a:ext cx="3950970" cy="694055"/>
            <a:chOff x="6184232" y="3601453"/>
            <a:chExt cx="747341" cy="18448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37830" y="4807392"/>
            <a:ext cx="2333625" cy="1459865"/>
            <a:chOff x="5935015" y="3848404"/>
            <a:chExt cx="1750219" cy="1094899"/>
          </a:xfrm>
        </p:grpSpPr>
        <p:sp>
          <p:nvSpPr>
            <p:cNvPr id="23" name="Content Placeholder 2"/>
            <p:cNvSpPr txBox="1"/>
            <p:nvPr/>
          </p:nvSpPr>
          <p:spPr>
            <a:xfrm>
              <a:off x="5935015" y="4110818"/>
              <a:ext cx="1750219" cy="83248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景点掉落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现场！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点击卡片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翻转查看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详情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不喜欢可以重新摇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哦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58853" y="3848404"/>
              <a:ext cx="1525802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景点明信片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11620" y="5311775"/>
            <a:ext cx="3234690" cy="287020"/>
            <a:chOff x="6263239" y="3785937"/>
            <a:chExt cx="668334" cy="213051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6263239" y="3785937"/>
              <a:ext cx="97468" cy="2130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9634368" y="5099371"/>
            <a:ext cx="2310130" cy="1006476"/>
            <a:chOff x="870038" y="4202644"/>
            <a:chExt cx="1885044" cy="754857"/>
          </a:xfrm>
        </p:grpSpPr>
        <p:sp>
          <p:nvSpPr>
            <p:cNvPr id="29" name="Content Placeholder 2"/>
            <p:cNvSpPr txBox="1"/>
            <p:nvPr/>
          </p:nvSpPr>
          <p:spPr>
            <a:xfrm>
              <a:off x="870038" y="4491252"/>
              <a:ext cx="1885044" cy="466249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点击下方爱心收藏心仪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景点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86105" y="4202644"/>
              <a:ext cx="649765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收藏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V="1">
            <a:off x="8422005" y="3207385"/>
            <a:ext cx="1859915" cy="571500"/>
            <a:chOff x="6184232" y="3601453"/>
            <a:chExt cx="747341" cy="184484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9776199" y="2967822"/>
            <a:ext cx="3087370" cy="958850"/>
            <a:chOff x="751709" y="1988190"/>
            <a:chExt cx="2519265" cy="719138"/>
          </a:xfrm>
        </p:grpSpPr>
        <p:sp>
          <p:nvSpPr>
            <p:cNvPr id="35" name="Content Placeholder 2"/>
            <p:cNvSpPr txBox="1"/>
            <p:nvPr/>
          </p:nvSpPr>
          <p:spPr>
            <a:xfrm>
              <a:off x="751709" y="2241079"/>
              <a:ext cx="2519265" cy="466249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难以决定去哪里？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l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手机摇一摇</a:t>
              </a:r>
              <a:r>
                <a:rPr lang="en-US" altLang="zh-CN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,</a:t>
              </a:r>
              <a:endParaRPr lang="en-US" altLang="zh-CN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l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sym typeface="+mn-ea"/>
                </a:rPr>
                <a:t>随机掉落景点明信片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l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摇到哪里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去哪里！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46028" y="1988190"/>
              <a:ext cx="671009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摇一摇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678692" y="361495"/>
            <a:ext cx="624000" cy="624000"/>
            <a:chOff x="7575429" y="2806467"/>
            <a:chExt cx="1392667" cy="1392667"/>
          </a:xfrm>
        </p:grpSpPr>
        <p:sp>
          <p:nvSpPr>
            <p:cNvPr id="40" name="椭圆 39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358962" y="433307"/>
            <a:ext cx="311995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景点</a:t>
            </a:r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专属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423660" y="5553710"/>
            <a:ext cx="200660" cy="23304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7897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rcRect t="9585"/>
          <a:stretch>
            <a:fillRect/>
          </a:stretch>
        </p:blipFill>
        <p:spPr>
          <a:xfrm>
            <a:off x="3596005" y="1433830"/>
            <a:ext cx="2429426" cy="475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grpSp>
        <p:nvGrpSpPr>
          <p:cNvPr id="13" name="组合 12"/>
          <p:cNvGrpSpPr/>
          <p:nvPr/>
        </p:nvGrpSpPr>
        <p:grpSpPr>
          <a:xfrm flipH="1" flipV="1">
            <a:off x="2871470" y="2669540"/>
            <a:ext cx="1740535" cy="1109980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501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585"/>
          <a:stretch>
            <a:fillRect/>
          </a:stretch>
        </p:blipFill>
        <p:spPr>
          <a:xfrm>
            <a:off x="4848860" y="985520"/>
            <a:ext cx="2756534" cy="540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flipV="1">
            <a:off x="7037705" y="3248025"/>
            <a:ext cx="2237740" cy="600075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467164" y="3063571"/>
            <a:ext cx="2035175" cy="1459865"/>
            <a:chOff x="6793192" y="1919985"/>
            <a:chExt cx="1526381" cy="1094899"/>
          </a:xfrm>
        </p:grpSpPr>
        <p:sp>
          <p:nvSpPr>
            <p:cNvPr id="17" name="Content Placeholder 2"/>
            <p:cNvSpPr txBox="1"/>
            <p:nvPr/>
          </p:nvSpPr>
          <p:spPr>
            <a:xfrm>
              <a:off x="6793192" y="2182399"/>
              <a:ext cx="1526381" cy="83248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匹配度最高的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识别结果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来源于百科的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介绍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提供更多信息的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网址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93192" y="1919985"/>
              <a:ext cx="1525802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信息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面板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H="1" flipV="1">
            <a:off x="3200400" y="1835785"/>
            <a:ext cx="2159000" cy="341630"/>
            <a:chOff x="6184232" y="3601453"/>
            <a:chExt cx="747341" cy="184484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784225" y="1667510"/>
            <a:ext cx="3185795" cy="1396365"/>
            <a:chOff x="-94427" y="1988190"/>
            <a:chExt cx="2808685" cy="635416"/>
          </a:xfrm>
        </p:grpSpPr>
        <p:sp>
          <p:nvSpPr>
            <p:cNvPr id="35" name="Content Placeholder 2"/>
            <p:cNvSpPr txBox="1"/>
            <p:nvPr/>
          </p:nvSpPr>
          <p:spPr>
            <a:xfrm>
              <a:off x="-94427" y="2157524"/>
              <a:ext cx="2808685" cy="466082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遇见未知的花草？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点开花草识别，拍照上传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图片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  <a:p>
              <a:pPr marL="0" indent="0" algn="r">
                <a:lnSpc>
                  <a:spcPct val="150000"/>
                </a:lnSpc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泛游给你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答案！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34621" y="1988190"/>
              <a:ext cx="882416" cy="15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上传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图片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678692" y="361495"/>
            <a:ext cx="624000" cy="624000"/>
            <a:chOff x="7575429" y="2806467"/>
            <a:chExt cx="1392667" cy="1392667"/>
          </a:xfrm>
        </p:grpSpPr>
        <p:sp>
          <p:nvSpPr>
            <p:cNvPr id="40" name="椭圆 39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358962" y="433307"/>
            <a:ext cx="311995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花草识别</a:t>
            </a:r>
            <a:endParaRPr lang="zh-CN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9658"/>
          <a:stretch>
            <a:fillRect/>
          </a:stretch>
        </p:blipFill>
        <p:spPr>
          <a:xfrm>
            <a:off x="4849495" y="985520"/>
            <a:ext cx="2758751" cy="5400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7672654" y="5424501"/>
            <a:ext cx="2196466" cy="738505"/>
            <a:chOff x="6793192" y="1919985"/>
            <a:chExt cx="1647349" cy="553879"/>
          </a:xfrm>
        </p:grpSpPr>
        <p:sp>
          <p:nvSpPr>
            <p:cNvPr id="8" name="Content Placeholder 2"/>
            <p:cNvSpPr txBox="1"/>
            <p:nvPr/>
          </p:nvSpPr>
          <p:spPr>
            <a:xfrm>
              <a:off x="6914160" y="2172874"/>
              <a:ext cx="1526381" cy="30099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选择拍照或上传</a:t>
              </a:r>
              <a:r>
                <a:rPr lang="zh-CN" altLang="en-US" sz="13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</a:rPr>
                <a:t>图片</a:t>
              </a:r>
              <a:endPara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93192" y="1919985"/>
              <a:ext cx="1525802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点击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识别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412230" y="5424805"/>
            <a:ext cx="808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C00000"/>
                </a:solidFill>
              </a:rPr>
              <a:t>👆</a:t>
            </a:r>
            <a:endParaRPr lang="zh-CN" altLang="en-US" sz="32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324,&quot;width&quot;:4413}"/>
</p:tagLst>
</file>

<file path=ppt/tags/tag10.xml><?xml version="1.0" encoding="utf-8"?>
<p:tagLst xmlns:p="http://schemas.openxmlformats.org/presentationml/2006/main">
  <p:tag name="MH" val="20151007232237"/>
  <p:tag name="MH_LIBRARY" val="GRAPHIC"/>
  <p:tag name="MH_TYPE" val="Other"/>
  <p:tag name="MH_ORDER" val="6"/>
</p:tagLst>
</file>

<file path=ppt/tags/tag11.xml><?xml version="1.0" encoding="utf-8"?>
<p:tagLst xmlns:p="http://schemas.openxmlformats.org/presentationml/2006/main">
  <p:tag name="MH" val="20151007232237"/>
  <p:tag name="MH_LIBRARY" val="GRAPHIC"/>
  <p:tag name="MH_TYPE" val="Other"/>
  <p:tag name="MH_ORDER" val="3"/>
</p:tagLst>
</file>

<file path=ppt/tags/tag12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3"/>
</p:tagLst>
</file>

<file path=ppt/tags/tag13.xml><?xml version="1.0" encoding="utf-8"?>
<p:tagLst xmlns:p="http://schemas.openxmlformats.org/presentationml/2006/main">
  <p:tag name="MH" val="20151007232237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ISPRING_ULTRA_SCORM_COURSE_ID" val="A2B088E5-C35A-4362-8982-ABF16A3C2194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CmBek2Pz9NpXCwAAFhAAAAXAAAAdW5pdmVyc2FsL3VuaXZlcnNhbC5wbmfte3lcU9f2L9bbS6stXG9RiwhYUZFBUBARgaS2CgICCggCQgTFiEwaZAxJtK1SUUEEEkEg1QABFSJjmEJsU2SIkCJDAgEiQoiQhAAhCZnfCQ63vb839PfP773f+/QPhnPO2mt995r2Wnufc+OYl+vnazat0dLS+tztyCEfLa3VYi2tj1Cf/B248/K3I/PAn1XxPq7faFX1bp4BLv4GPeh5UEurOmutIuxj4PrTi0cC47W0/nlZ87Nq/JxxspYWmO926KBfcih/DEGIhoaA5tt2hGpZX/kBtfer26h793KWtfdon/mu5Juvqz/dflw3/MYxz5/WeUx95fmVv4Xnoy2Fm9a++bTCqP4fS1+vbdCWfR1ZvZvMqm8hs0GSJjqPQ+IUS091mcLPOfcU2OnCQ2qHeIiOR100lEo4qFay1JWhCNGgM1ja5Q2gu7JW3G1BaO0bhMD59coN6tTxnWL9PQX6wCOGpdmyw34sb70cq+RBKZ+uAqh7lvqxqqWN7aD0JdcvgBta9y2gLNaEXhrw7z1fnQFW9rcSXDZw8Wy6hQIhawNDUszEBjuyOgLaFvMm9jfc7zDS0tqv046k7ExqoZ7R1dLa3FGhJ6ch5uIfwwUkyedZToudoQelP+sidxcWR3COz1WFtDTIZgPIqTfjENxgSiQUwzk9xzo/eiTm/s3kueKOMxDCIC7T8ci0I59zjIS9VTjVYBOH3rMJkG17IC8cNfOy1Lm+XzmXRIYLZPfHl8pID/cWpFcLzZOyP5IzzmTxQ1SdrqAaSfxe5eHlXza2XTQ/vIfaiTC4zXVe+PWLx3IBWX3E+G+FZcJkHjchX5c1MiHdYkLBGSJP5gvq6KRx761Umtw9BNwVb8JNGZV/CujkzUAGIrFBPhEHZzKvUwITQ9vbrAn2saMMi2dgWV9WrD7yeI0VJ4TnymQ7FQVUo6jB4zUBd5kTZjL9Nrf2toQCagBvlRZjHzSIJ2jiFJMuNRWafGfmJUjucBRfZ0MNe2iNp1DC+6xWeyvhoE3NF8VhpaQiJJRsCKF20SwdKTB5fWH563ui8kgc6bZe8ZMAUEknrLem9dfD6+XlNkWXHMKN8vdFgNvJmXMSoVpOVstnaSoezR8rG8DHOr4svjR83Q5ym6qwsxyRwpy5PtwcJu2MHzcHG4gN8qqiN6q+v/EC0g7CxB9qK7udqtNAzKfqo02W7UIGZEV5QnNxShXHYUzHu4823zB/LmSxkBYPpgC6m9D3h05PLcRAbg77ByJjmLcIkbgyg12mFFcZPVX6qylo4TmMGUEwwGATwHSSBHAiy94pP0X53WOO3HphKHvnZDzp+WEraFpijS0kpOphCH4tXSeVXAvhHsPYxj2HOgSG7rKfrO3HmuTqY9h++VFxuOds6POIIt9DMOmTU37V3jc8Hbz39DbqjerVjkqic5qLI209q4iTi7aTPirf+XiHfmi+XRVI63ycCcUGRPdttg0ZWIx3yAocaiLdTm2VJVRKPa5HpMEdhFPfX20OpcYQPSqjkA10ua6OV3/Kenmri8+5KAOX0LVNfCdWvDOzBEE6GzzILS2jch8MEUNtA8+FmuRbUeKdqRVc0YEXi67UQB9qXLqIMJM4zH0+yD+3/BLuXbUamLdXJQOKJyOHelP5L1wT70Vpg2oo2Bmfzke7JY5zZix9ug41ZmDdMmBzdw9wyFkHfs0FbTAxO+GxKKPAvn9qn40nHNL7EoCkN+LvnrBeksvMZRS0uaMaDnbZwKZa3JFlXeJHKQ8zbxGFEQ75+4jZl/hLgV5wh34ObNotnxBx1tkWxG6F0EPLCOwGjEcloO5wbALBB2ITN0QyTCzorWVw2oa4JsR82H3siWT4sMsJVVRzatuhKqj+ieKo5FgTYqDwcFlX1IW6wu35Vv1ESg2v7QdosyV8rLF57LPgVMEqrSv5hV0Vy2afD6cQftEbzu7VuVwWM+iFmCbofmzjJDx3smW0wGoyKp+vk3KdvsRn94nuhgXSb8UNpmsFknN/GPVffxepj59pzUCsZ2S3XQ5I6X3q3534HH8a/wl+2f8Sbf5oju5nMmmNp5z5Y8NlDswZBXOArlqiVoSzrPF5EQMwJnW7cIg/BYvBJCY7xtwGr+UE8uJZi4Ven9LinSWVu1qzJ5pCCcxUkqj/sCeGfhF9gmILQbyhbxobP5DA5D+1hO61lMSNNaoSbZ+gBJGc1VpXPJPOsaoJJmEJzqWN4O/8HcfNUhNyrSk1rZuVHjeq+s96oIMpsiJlorMswd2BUGPURLpFi6nj6g9XZx31NXaaSu0+Eiu0TFLYVzPw5fQZ0XbmDtivbW2CUKYF2wHjK36swBwNxr8mEtfFzPSyR3qlT38Cp4ZOulAjI5on9eRP4M7i7cyfjN/aB1YsaaKlxEwvdMcETPTM5459Rkjhioa87DfRkeV08tzDUAGObVnB1thGVU2Q18WegrfUWzUVTojG+3uB9Hl/7qg6OTRxPio5EV1bGzIJWIUNuw5Ny7t6ymuiV8S7AkRf4i+1L0Z+pqXVKzYF0OUJ3TY2bRmBaOxrH+JxSm0OhHic+kR3m01MFd2G9suODfLoHL3X5vNm02bMYSP9oQ2Co/e5TYV8jIlYRFoqEO9uB/WzV187ep+PfRgyOZLiCszLMMuXVzsXmN5MSyDNUQP3C8Kx9K+LaaLmF8CsKumuPZgYX3ZzUdVA46nexdn6IumI7iezdnlcYGqRGEgNz9KCGk2AAuFVT2xZGs+hamntvulrJnbYijHkIJOvR2iDHXuGH/R6XU4sx12HNiteiDbRjQ56V1B1Um5HxeHdv+nJMVzcBA7C6xUEeXW78JeIxGwsPxORhy0ggLmv6opcm6jHl5oFJvp040gC2AgTfqq05Tkbdvum+E1qBuxz7664mzCUAX/yxDVnqnt+la/ShMJ8yABckPlYE1rTlQmzROrLZmwesMAw6YdJc7MORfLQa05MIsLzXFtnHf/ydnoUc7C1frSUPnbewWOETUSjSRpbccfhWlqnN+B9eA7OwELJOGoEXL/aryf/HDfKt8py1tK6uDlDef34XCLmw6rbutht8RilpKMMM8+0pACrzJXJY8BvrdPhGQC91tGj1Zo1+4YZUONo7d7TDgzT2lHGWA3k4l/nkieubfS3jxv/m+bm5Q5im6hy0J4s9QQuT3/zfxyuB9fUCPfCgSVf6wvf/4XMiz9XQcht3UiHp/BFmTHJevM1Df3GV12m2FPOaoXQYl321HTPfbhgLU5y8/udmhGrar6w3vpyx+/u9LYJiwQ8wfObP44WtIJvjdsPHQfEvSpEqOUsFuvaxnVNdimoL0lxT3AAsmcOvrzDZ800SI5+Xb0xu1TDYveq9tBD6Ieax3/Tg68LzNCg+OLYX4T/e0JO103rtsbmRP5IsbZR8unJU6TUhLix4pTpfKUdehj3ll7uAGMhJJXjsiGi12RVy9yIfMs305nvONiDa/NkMOkiWwnfUusC+MWVT3eK7xdtFhnlTQdOLSkmf+1T9fz4nthR2isr303byiKBL1SdaqpJIrNfv5fS45WZnLVGaJkZxPOdtcWGk/U1TnD6owzlOejYOnlaunKuRdDGtu7HEvUWFA9a+2SHyxyiHw2k/4GyghE3YlwWLFuNSt8ljqnQbUfaPnwvoNenmpYt8+z+Vtd57ykaRU/e9h8Gc5Yknu5rFOeddc3FOB9j4OahD3OKsRJ7lIIAPv+aDjOIR8+TAf+ZvNM3ixd9phpc/m98mRnKMHcEwGOdJsB2/MSIS2yoYBg3/BtZcIby+L+TPWAY1/8bmTgcxSlK0kk3PlTNuvXOushaW3g12Or3s80Mt96o/4GRHryp8wMtjkE9/C9bDd9UsqmYdIruQ0aciybo710JJw/nkxjQZVwW6MBmYuYfxBtkIGADMMLvaYfR4djNpaMW/zZB0/Rdkj9q0ELcFdZN+iO7mwjYsaaAP6gwqtobPf3pH0y3b6N8qjvPgiL9o/5DeTnH/zjYcr3cUdAaL3p903rOO2GhS/tznMjpaLW37I+QA83Fl4BGg/QNos8K0uZ0irw/utp75N9oAnjQi7nhWL8/SnASvrAl5rHzp1gjhnZmf5ghthAGNu+x7dT+oqNrh1J5JeRfYRJACDVET3smAaHEZ63Ot3vHDmui67z021OnuEeFXoJyueK9Ypzcjvcm0ezHLnmTMT03/xulFG9relVIsPP8s9Vxjami2dkKfPGIcctYylKfq8RyO9OEaapTMJcPLR4m79ho+M5bsKE+7iwgvVTNNXOr7E+1paXEnXRXlW3nLv32rS4f4hjoMxQPhqQttCu/Ih+JNZ30YdTerglB353xUUV88JF+j/VyUEDVqcCQ5suR6pHpbVwDfLaeTOMMyXtBElRIfhyOEef/zrqoVMADzB7pF/cvTrbJ55gWz/Lb3KNDsjYfjvN2pbGBTAOPa7sVdTNuTcL1wdZAL0M7WkypH305l2s+Ls3XNdhKrbSs7HiZSuyKiXCW110Dg5lMap+imTTqAuFhhvB3Uy6klRkW7dnSkfVBMWYYXDiE4uvuG+R72bfcty7e+ZodnhdwsId95BGv7DPoqYx4+BKYXlt4i7o35jitxjbu+uDyKZpNrZXZ62xuV7Poy8okbBC9IQ0fDW1zRwe7CmwRcLh+sTRqmDtkWsHlL4u/Xe2Q8mGGbk1H93gejIk4aVhdVRPiiubqiXMZ7tcHnczI+pAIh8maW7L8mUf3TPmS4ai04LpaUCCtZM0l2G+pS1xSbi43UT+h7OB2IibhyGJtUQPoy3I5MRYh0/3sbp8yL+fwO5fHY8zFJ+55BLf6gpi43hMu3G+v+FDdZnciivwh7AOT8pRa3mdUWNRwjI3nLuKQtcN5Z5ko1H1NkmfA4dZdI4H+6PsDqQ0VYdqV3i2F+3AR3Qu4D+bsPpfBbi653HCtbk103rB/8I/Cia8zEO7x7kj3+FhruqvwXBpSDHS6vWlu66dKymIwx2ffqMuPSLr4Q/p/N5MqnZpIm/aZT/APPAnGJjrEuFBzJ10/oM7t0aMmuM1Er400HIylns+IKnPL93aYI9sXh2NNJA580PYD1PKzJ3eBqTy66eSjFxxoCGgFOyZNKzuhdylQvS/mKxotAf+aEIxtFsTMRn3CF9/5nVqA6n7b9v3b7dr3wvTavKDe+T02tp7TnutiqWme9y+JSELZli0UmagrhgjU0AHSUKIRDlBMRhL6C8RIOKSfLa5VjPoHT9Mrve9SpQXflNGWjwZLQrxM30UhmFRy2j8SGJCK0nN0C/OeuL15wcjwWpYe3RJ3d8bmyXMiETsjE1X8s2hgObGgVHQySFA6oP8xAsbkw2w8lRHqz2jNdUAzlDgjkB8f8tbZ+C4Ub3b6vPMf660e75IR6UfL9/PaWqP3F+H/M4Qs+bhEnDRx+FCs57ixi8CA+7aa1lTkqfx6ujhp8vChUO/xjYuq3amskyvOv/bi5PPbypCUddn0HMm1Pnn7QQ3Txi0ONhhB/0dO0qkciuQG5c92GH+yRajxNrKPHT2pKeehrCSg2Ldv6MnxBjmMJnaISq0RkaI3uKwq1aK1GmbhrJinwCXWbSoRQZe4ivntCua7i7JarDJ6ezp1rXXr0wCxK3NxtxFKsTDYARJXD7aMi6qK4gUkyRzi3p4RqxfeK2PmebW0OfoJhwuLVzvP368S5tPSzp1MTvLMfJXVoBvvu9JfhJCRCPLD7kvCpX5vXSL/iJencd5oSF7/kivzRsoK9F4fd/aUw1FM17rZ401jEYIUGlzcht49EvrCTSMlHu3bxZ5KmSnFXGcS8wTorG5+FZW16csY6+mSlVZFqJT1UzXd2+fES/p5QaH2H0ZO/6icYaeDFRMXDTo0BallXasVE1o3dm9lveAcBSJ8ivWxlTJLDpbhwJs2BIVi+LYjsS9WrBif6N+uAlbWoJCWxJiVUkc3xZk/Dy1OOSdYvHsLfFTGfCSVL1G4ss6wuBbabQP7WOZz6eRFnA38TpokbYk8h7luXDIdfDcStPRA9/OOw89FVCdP1Y/jicdWFGNYz8A7AZXK2GNNz0hshLG7Q3+uGk2gh8ApvneZdRTj5FdXg9F91OWjGGp+nJkyZlAhtViKuZBcWpU11ZCVg1VMmRJjJrNQiknKVvidbjxYOTMxn8hQSljkVCkbI+loLb5vH1cFUktprH0sHxtP+ZfirsYgfzTTVFL/3Ni1wZfMf6cKXnm7apFNhbfbs0Fs+0dvoKcM7cBHqwkwYzsncNRJT18K5iXL36qjKGk8haq/2q7Vh84VB9U/mZySibjE6EkJWa3UgHBfIwfipY15nS7KlW3rRyzchKR9u14pO/2TYUBkekSBudjbaeHXXZMP0TlYt7LKS9J/fNXFDiLguhMvEA3ifd4qppTBAko4+OH9H7d5r1cdcB/H8LtfzufOmA/HePnwTLinKsLyVLJI9gweizwjR854QDahGZTzQrY1Stow0ZRGc5a0Hn/lOx9VUP4L9uWYTpY7uDUD4UUSdOSNEkqcc7bgZ6Djic5ZJszHDYb/Esr5JDnjIioDfjdMH4OTdO3Qk3tgrPjKJwIqfd49hJZGyilxNkSFHAQdKc28jv+VSIlv8rphnCcpT5ELOgJGwo63g6gxZIhxwtDXmdOmgYmGXYQEx4pRL7niLEgTsIW1OD15wyeSrqe3Hn/U9mm7anbwMfFFMMUiATFVUtG/wBIWSz5bywvzm+2Euyc5OmF8n+Rsogcf+AgSmX7YE+y+y+Rj1N6QNShyK65bPIvFvVjJX/ENPe2gCoE6oIsw4baCcgd+EgxEOGUx9WTeqd4zeX5d3jaKJxnKZhPxdtcZ32lbb4ThFu6wV/zm4Vh+fG7T24SW6cPjwpcQUq9H9+hJI5g1abtwxkj/dhB+gmPxt4Qg5OfeMi4+vzCThZnBPZqCITBtXpXeNq1KSgpioVdkPqpsdHe0RIM+Oc+m/HAeky96XNdv5BoLXzoVofNh8jIjRAZs/bNtGK5ccqKKq8sfTJrLOUr0K6M9YpjW85DJKGWdUBs1r015DWBvDnXlWNi1diNR5mmIjSAmydAoD7kclqFMIsvHSJEj4FyMYN5UuuVBkXh/YSbYXpM1e4ePZyDuqgOwNoVbsd8Ynpi1rXqJXt68C1JQBTtWbVxRgzpW7T179GpicojxDH1yf6Q6XXHJbyTsxKOcTWifENdpWxCzrYw6r9LlHC41Dm1H5squ/KQ88PX1w2MqN7U58tIBVasmIe+Huu4Su2WOBrhlnTJSlir02hqOBYTFqolp24X4nyTULhubtBIvOY12ilbndjsu5yVLl8A1wcnjB0pOZblzw05Exqazj8jOJ3vdJMghXSKVnsImyKXkHr0xNHjEd45J+HibPvky3JV9WfEuSWb68tjz0mfaoN2WVZt5XIhaNu9APfc2x5qJofdzijPJVKPUNw8m4tE9Ze/2cGj7TAGXxYzBBSQKx/K+54rDlDGwCBdUayYlRbHQkU4L3od5nw3lhUOQDNZhrPQF9Pof7k8ROrLcLbThwOICThuvaXqrggyldApnrHzztBH2VMH9uS8e01PyXrCpJs6f1sF2q/uRVisOYNuuSltcpFrrelikT6JGaN++BwOZI6tVYZHs0yq80uktZxpYrUDyc2t7PaxJdalAf7P/ulolUI8zkYWVigcdaYwkpUw0IW8Pe+u7xQjxsHLEbOvizc1ErMXKrcIM6624VvFIVMcBoOH8sKOlWc2vf1jENT2V++9X9T/djemYiwltstnZUkxokGYL7jGQaD8K3kLgtFYJZaFvC72nVQwoXq0NXv45dFWyJh9XrRZSuQ4EbmtbPOIt79Mh1bRM1I+didM/0Rvfy0201zyLBqSdTVqp1Df8iZtzaXImK1RzOBfXiFTKZvMCQoeNW1byTvTVWisxDSTnzbawlHMGOsH7e7eaOQVqZ8ccCQ3WdZp/Ngs0Zy09pqCFGySO/OBK2bO2MKIaNZXt6q855QyALP+yUVwSPSU7nCcfRWbGZrwobr2+GOR+A8Wr7oiVzlu68oWnsnLVCe/Gnqj2XjhSrdkZFae3FuspCEjRYzm91zowK/cnJOLQuaOh36aArEnoxVX+z/EKwkrrHfzqSQYiUy8z43Lmzgb8J9C0Ks7OyfooeqxjAQuZtH/E5I70zha6bWvmr5xUdL835LApMWCyEG1tu4OQ7YSJ36RqHlinTIBWaCz19ONeIKGYbaj2s/Sp8nWCDezZ7giOD7q0fdIWtX5BL19x1AZRBU3rwf4TW/u3C7JbHl3eF1SWYIyt4qfwbTU3uuKdCfdTd1lun9Qt8NJ46a6L6HaQ6wbfEu6b8ODds+VnIDJby3aAGwL+A4genwuqCB83mqCJzBfd0L5UWpq0F1Xand0ZrVHHlWBAlYSpJYn5a1HRq0Ik9mX2L2OPgO6j5Ba98QWE7WT8Zd12kLHWE4tZh7sQqqcePN8uxZndxEQes3NHlE/7pWlpMWDQ4zzfTlfUgMXHJodxbZxiX7bvU7gbOnsrNmW2HFFF7+s4VRWZk6vIVR9/9El9FwxdtnF4acn4O1FXfJvKBgn39zDW+GTDs0A9eS4vN7Pt2MBx2WeE1+M7jP/ud8n7q669eXr3zG3yyRAk4tixivCcGaARRAWbuSQEb60tDdVNySRCq7altHHq7yz0tWXK3mn5IQN/EX9xYJ34bljCNnJG0nV8yVTdRG62Obep0Pc2M7z47l2/ikhf/Gv8lF91l03OqAtqBFbWAzPPL4OcQ2dP5Fna99ex5BubykuecuxyOVMH0d2kt95gCeTxxfvhRSaT29sbPR0916DgfwMBC4cofwfdt0Zoey3Nz69G0VzZcAc60vArPWDVyNkCZH7+jn7/mltIUPZNjY+1EbeD6MKRyPT2N3Zvg2b/Y6Cy33g/bcvQBvnmsTiwk4cm4TCAdqBTXNaNcFe+sdj2IaZacgh36iBmkX86CP/DzasJ7arBAEiIUgCkr1koWD6s+se6YfRUQhE9KZTzrsPgZiAWFUKawHN1NLa1jb69/1+b8xEdIYfO/l/viy7eC8cql7yRizmPwWohGEKSjwn+vkNsilo0hRM4BAQ/Sk6YZ6+kyKvfZyg5IEnTIJuKubor9zuy1fs8hxIPQ9MjtBhGKUXWbwU8sRBnOYsZTz/RYpoQhG9TrEZhE+nGRhtWnYZPJbS9B0qJ1Sx0p2EdZmLykgf5V7SB81y06crDpNFwLBmtHo2nVV8bV6skusZJDTkaF8rx5c2YiVtWZHWZiZf05GMruXtKD56aoYxdmS4sw9m5HUlcEe3QXlwcTg5eUUhhuLd3NWvXCnavajyeIdiwIgzP6PflJd38i/1/Hfuku+Hqn3WRF/cX9pS+Z9GxS6xpfiTF9rhL0VbvhTteqEbRW8brJWnLC1moVkmrvidl2uedKBJug7wQqV6ezBKsV5zd+/l9j/fYvBYN5Wf3/o77nwAo2HsTsTihi1pGh0V/mLyjW7XAA1i2CGwihWH5O/y0tL+s/v8f+6ZJPTlExYaEKmcJqtlZfhzKMfgNHcmnX89yZK7sP3QZ4hmr326vdFVaiIHUqba1/OiZuJOb9qH88wYpJnR1qVq7yUDqf5sXN/vxgJbe2ELy9BpSkoRK4vfJDr1/YGGmpV4wVq+Kvvr9GsQ78gYgj8/9J5P7ZjwDQkpNEElQakl0BUrFQY2jSiLobzeGgVbDVxWaws4bFNLAtA2yFrK8RekalOi8AvpVY7uKjYGEOktG46MfuBqlnFVno0Pe78ADKvR5JwxQVaj5uxIa0LjHe4hLevCKd/U0YCDr9e/wAoYofX/UkZpB8nsHHrAbJuMv5v8FzIGOluYkfDFb1TKXShlLYpHALuc+mFWzW9UJaYJFqEcuJHCKkqqMEEt9yiib+Pd4BOXtqqvaRgzHC0A7e0eKe8/VVJqpXDkAvzzzctdhyPTtDxyJDPwApC1tOHI5+L3P9jt6VaOAdi+NiFyL+x2uhBLNZon827PBv0crfbxsJha5Cl+P1EfBJxcFAtheyPStD/xLGZzziOA38nAsVXVnvPW9hkiTqgWn4ba/nOT/G+abiQyw7A0O/vEdfk6H/7a3tECpuLXG4K8jjr8I/yL870D4TNImISlDktdlB+dI0vvkzw+83Tbm0gmEUM1r+GPJb8/Tfvfy2kejjZfOoAJCD02JphBhS8hL/9AwtTqS+YItr9PyBkmn5hGvd/+pA7Q/c+qW1Dr/y9qVnT7NzebJlc5+yhSseeV/R8l/4rTug7BEXrh6qd+boJqOU50Tvfpet0q15K2+PJk264sdCSaj5ESUQRUY4PvZS5IRnFdNyrSdBdkesb8ZlzZpQJE3ek1XSF2pxQeNWpyup1i6ShZKMk/wfKdZoqokTxODRc3R13wbICj6Ue6IhCRAUIptH1PEtUdzIl2p904YUSfTGi/dMdko37zKuPJVGRXviJPH+2g+NpgNZsmGLp7ianYvZ8fhAlLMcn0U3R8i7Q4Yv3gv4tKBmsqoFs5CZMfgvBOIPz/+8jIX7VyzpDiP6Qfb68AN7DxvPafHX9w7VzeFMCH83L+c29T7XComkp1bKxOqQknN9oIOsGphoiZrq/FFI44vXfFddxpedCMenSNnUzy0GCCpIXh2H3OL/DJOPtq9F5dCPGjE7EOAqgC0gfZz2qD5qxNKhxsrn0jYk2Y8080PS7VefYFd/nUXxef5uLiBWDmunEsS5DV7YKwq55o4xcFlE7yzTPKkoSD5DJM+7+QfhxTel1yHplURhYbnmksjrPWdwVtp6ZaP0f1oOWXUpYx24JxDqSHWByJ5YIgM6pX5DlEU3/yY9skdyZU+Gy9KGOue7Vgg4nUx24hD0dE6bRsTX5HFa7k1lxTF7PV7U3SuCQyrBlOLlmr3NYM78r5bQhNbI2hhGYgyQVbj9PdXX0DovjWLBw86fg412d68q6mpsMME43uZ+0kysiHruBF3E3HvWPMKqsW0IykErpla+o+dGPqYy/TjiNugi+WXRIrHujoXCvpzcV04+uvIAy8qjnIW2hJ+Wye8BeZCvAKqTumP79PajY2xrt/TzKrsc2Juy1qILEqoYBj7uh/vPpWZa1TGMJ4uj1kTELzVwdHsF/4kmmr2s+heQ/90ajfMiq6/iVsWHJToGBO3pOiMf2I9Kt39FRgAgD4hFNHwnxFsV9conDg2vCcZykCj7dbahvW0ikWc1It5ENtYTMfPQUXagVpXhPFG2q77fn7TRnQRRt93GsLJkX4Zyk9LD9V/HLWNXZFZZ+V2/EV2v/iNORSPGoU1XRdthy99SbhfhUXujYmake4xH01w6QiLw4FXn6170fe03ybVsLih1fR2bEshnfWxwxtPaSvyoNx7i9ZuYqC6bPjSrTlU1F7avgO3Cb7mYtOBjU+yN38VEsDg5nIP5BXUEv1uuX6c8m8CMpT8c1ZirGoJH+DtLBqIaZP2xBnJlxyBMJ1OMIKMMbfhYn7b1FN7ezGhO6f4LoGBPQZ56jKrJ+hr/Iw2M5g5gCWoWjhNhWFKyYgJneunqIkFPIrY34AuNlZK3nCb7lLTSbfFAq1D6AD8a8xNK3EgXvPt0WNr5MLNx1kI3hlK5FB+E4MDkqRI2ZgAY9lv6bH3xU+BdHIvQBVPeyORN2yK+X7ofHFMAgO8hjT1SwYC9cPs00mv8Msor9nd7W3WVypvxZeoFKWjDYf3Yx7Pl30WkE2jmfdndzRnLL4Pz04boaG0mZTYxI01EQ4ad0ala74PqYxvKg/HeuPICra1gD5Mz3noWJBYVGsuxunqw35w5o7qZvXvFJvuEj1grH5WuCi46EpmEofPO9YB9qzNUeQp1lqIETqOc9tcJJwSHXOxPtGvwMYJ7y5x6Yc1+8B8yz2CfxIe9HBPNWIqoj1SjLCprZiyYCJvvJnjOtUiySfH4tylzczOuvoXsmdfUWx6wshUVJALgXJXly9balep5AKWxUuHRyyduKLEapq2jsN65NKD8KG4Gcrz/gPhWF1d2UzmN9XaV6RTjkMdzh+D5W4OW9Z5yI/agdA6W88mO4ZYTDKplc3KBHmUhwvzoV0BZ0sgRgUaOjC0D8RD8I1zEpNDjCI5DhmWkkYWMYBHO5lZaJV3wMrfCKPHfWOM03v9mSArVoLWgB4KKzauLzywBpIJM7AbO68I3ETSmbxhWsxAJRDEgKatv0M26ymRBf2W4pQccopw2oAYQPFtmNScbgy4srexQwGgTVMtg9JM0RuJLOyWjt5Z8lZt8wsFpXX9Z42hZvrqMQEySQCDFNTeOluHTbzTJz5/e9rhSOkY+UmMX6n8J3kQNO8cpA6dTcgcemoJDblQPLl/TsJfD3/14lZoOt8gDHnwVplZzHBlSTKRvN/Lhye8aRbHK/Wsol+WRhwbmaic3CA/oAR54UYtxFq7MdrGaReXHZVPH9WVJbtkQPm+fp9617BOuObWYo/3+62qQjwoKMtbOBHNJGyf/iT+bsTgU9yXMVmAJ37vJ0M0lcxRD0rsJI91xGcNzhmwQS7P61153K/91quCnrtNOewZMeLuFD/L1yfpcH3HWvdYGVZktd5o6FrC9S96A8iet+S2TkANYfdPzE7uvYlAHhyyHu1kj9K2kTePROp6AKpKcVIu9VNYHNc+zFC5Se8wvVNUwkqviLRBVQUMx+AjT9zwnqgMk17ZEklVHb/V4AZE/sGRgZ9/QhoYXobgxF/YxniCD8z7UKv4yUGLo1/G5GzPcL54DnCu7oPt9chhP3TmHDaimraseGGQ0CXqq8n05bnOUn7oa9S8oHPaCL+gLXx00j/ScxUB13liX474R8SaOIg/N7WF9UVMfuXqvQmnH5KRfriYl5t64u9sk9hpeyx+dajBdc7Vh/lmt8RuRNlXingWlIjMfG4cUGyAi6k5VA2ZXOgwhigXjNUL4+t+8VedH7ltYH9dqEXenWror5MqpFpntDYN3Y+wKYhlZijdgIphd1Y/A3xekjcyEDmZf84sn4j2jSB6twhyELXbriVd/pu63IVZonFrt6GmoXrxxN02hmRGIly8eri0F/lmsIYZk7JJZ4TIMxOvNlsSpHEcA8hKJpkko4AVFBKMlSqAs1pkIog6QV2mo7OCQj4dEIfuOq9o2ChXfNNl/aLPdEJEbS4FEoDToqBHxmK7npC7O7iz5mrrIJCjsz8iUHvJfsMx6aIRGxZa0VeXvmdkB7DiaLtdQFXO+Y5x2hhE4e2By27yg26PG1BkZ+/ZcrXMq1qg4KBUnNBI76s0M3OPxZLGNOnirOYAwEr7S7I+B+Nec/kCQvDTDK2GwelxvNaMPOiifPim6EQ1AbJTGnFXUrwpFGpb138dqLeEnRCwcV47rlP1tU9pwrZISdijNw2lrWKHWdldwN3ZIIe5yOX3qGbbGlxHczSvJJy5OuyP45+4IM8SUzMtaDdwqoi09raF0XhaJXLSHnlG9LMucr5hK3gxOyvtrODbKzikelVi+5uEk3FIt1BXXKT78wD0uKXGl8vy7Zc7Ywaty0uUbAzTij8/FLhe/uQMojG75DciHi3qXwm3BLl5erby6tTOdpB8o0gbzu1E5o0lkvF1rmqmspZiVB5oM2K0glGmbHSH8ORy/SaC6OrXhqVxxAByka33XSx/Pmd/r6ownNVZISILHcm1krPOTwofqS3IixZwvEBNJSvW5izjUTL8oCtY1keqtfpS/kwb9FRyg/emHnYSRw+TP7+H9SD/YNNaZCW8XabZuGbvm/V9I974zfgrkzjGW+id1piRDTEu5K81ixDNTfzFo5NGpQxXw53lsNCIpFzkcD2kZokkpGyKuanJBtuUiMrv7RPAOs2EhGPbmeXovjgCbKRd9ROie3sGwsSVK/y6oV15VdvopBLwNNEs4P3GkimYIwgptEfFCzjlX9c0LT7UXx+EnLDMQAwYnNmOt2PXB8BInvKyEceecMiixwW/V9aPGB3lmsT11NnrMbTnbJ1hEC6lYTjPIuA6c2K31RMG0XHhEuOS6Z5m8HZWJUrOZCGDI9XpqOV05pqwbqRjj+YkTmA4I8CfqTUTazs+DjdO4d/K/IbYtXzUvoBceLg6q0//o4QL/mCn3maGxPi65jgwOqt/uU0Z7cJ8YFcADWZXqzWF7KhO+qWwdtXWW3PeTYn8kVkikkuMNeOhFjai9lj+oCnd4dTLDoZgYWZZRLxGFDXc2KyLL+lgTjVg3C9zgaLpeFFEtXGeZnf3Cn/xNlDTN7D4zOi6zzVTGnRTx94PJ8f58cDyYZrO2gfhZEM9+fdFCdXWDv8cLy7N4eJmXBIfMIjMMrsRLwDkC/7P2satfE2hMKbWFApLC1motGR11jfVrKTJ57eZXu20dXLNaR1x/S96qsTmwgw1nCyBEz07zvnydBNfhqOM8DmGSy73fAtchEUN34Miepb70vD8bfiLq7Tuf8WqN1IWs/bh5ONAHRRTQ04bQMXYP2TYL3YIF615Iy9VAShRwOPHAYS2438XutaPLGSjUjDYmMizQs3kI6vVA3iQXdqu4rJWkCtxrBuybNwDLyhGymYmYjC3jHuSCmBgV+LnWi/Yrb37W8+/E+PFjaZq+hNDg8rfyqimX+Hk/YuCuUQqFCTMD8tnb1zc+MqVkEdxz3em4sTpu2qgSkR92pU9zWPjgdigpHu6DlpXHArpw8iN7N3yS5xLF6e3Fi3BRZUAS97+TP8L/YbnOuSa3oAkLBKcQsx/b7wZvRyaOcc5j3BXnk95xsX/gm3PB0nvLOzEF+FHsWLr9LTz2RI0rhCUZ3vYS07JHCV83zapq/WC49SLbN2ZPgNtQaqzXne2g87Je10TH+oe8GyYYo2zcxWa9pZiA/FR+c56C303AK3g0BPoUUI8A5k4BEWF5vYvn0khnVkv31xUwO7P2WzmNGuc050t15MrSuUqR4nUY0Afs4jVXeUiBPrMQnTt/knBw8312KLBYezGr7ImAosiUp6Eky1ge0H4aUjz5ZkNkrEkVqjUuAcg1+K4/c+azw5vlKx/4hPNl2pCh5WONUemOTlrnqynhwaTFrstKJ9qvobvyftelPREhfLhQVJnSicOrXzJnqKScnxnINZiNx1Wx/lwDZN4xRtXcBD7M8XU7XCsQsEBs6IU+a+me+5rBvxdOqGLakzVvBMSnFYTpAT79+jzAmOHHYCHWm6HvQ5VfXP6u/8BUEsDBBQAAgAIACmBek3swkR9XwAAAGoAAAAbAAAAdW5pdmVyc2FsL3VuaXZlcnNhbC5wbmcueG1sNYxbCoAgEAD/g+4ge4BtxTUTsi6TpNCLEqvbVx/N38zHtP01TyL7/Yjr4kAiQd+VRbvtPkd/iutthFbTB4jbAUusfz3jkIIDIxmZrFXGggg+jiE50EpjQ4a1Yqje5QNQSwECAAAUAAIACABElFdHI7RO+/sCAACwCAAAFAAAAAAAAAABAAAAAAAAAAAAdW5pdmVyc2FsL3BsYXllci54bWxQSwECAAAUAAIACAApgXpNj8/TaVwsAABYQAAAFwAAAAAAAAAAAAAAAAAtAwAAdW5pdmVyc2FsL3VuaXZlcnNhbC5wbmdQSwECAAAUAAIACAApgXpN7MJEfV8AAABqAAAAGwAAAAAAAAABAAAAAAC+LwAAdW5pdmVyc2FsL3VuaXZlcnNhbC5wbmcueG1sUEsFBgAAAAADAAMA0AAAAFYwAAAAAA=="/>
  <p:tag name="ISPRING_PRESENTATION_TITLE" val="开题报告 (16)静态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KSO_WM_UNIT_PLACING_PICTURE_USER_VIEWPORT" val="{&quot;height&quot;:23400,&quot;width&quot;:10800}"/>
</p:tagLst>
</file>

<file path=ppt/tags/tag3.xml><?xml version="1.0" encoding="utf-8"?>
<p:tagLst xmlns:p="http://schemas.openxmlformats.org/presentationml/2006/main">
  <p:tag name="KSO_WM_UNIT_PLACING_PICTURE_USER_VIEWPORT" val="{&quot;height&quot;:8323,&quot;width&quot;:4440}"/>
</p:tagLst>
</file>

<file path=ppt/tags/tag4.xml><?xml version="1.0" encoding="utf-8"?>
<p:tagLst xmlns:p="http://schemas.openxmlformats.org/presentationml/2006/main">
  <p:tag name="KSO_WM_UNIT_PLACING_PICTURE_USER_VIEWPORT" val="{&quot;height&quot;:8318,&quot;width&quot;:4419}"/>
</p:tagLst>
</file>

<file path=ppt/tags/tag5.xml><?xml version="1.0" encoding="utf-8"?>
<p:tagLst xmlns:p="http://schemas.openxmlformats.org/presentationml/2006/main">
  <p:tag name="MH" val="20151007232237"/>
  <p:tag name="MH_LIBRARY" val="GRAPHIC"/>
  <p:tag name="MH_TYPE" val="Other"/>
  <p:tag name="MH_ORDER" val="1"/>
</p:tagLst>
</file>

<file path=ppt/tags/tag6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" val="20151007232237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51007232237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自定义 21-双色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3E575B"/>
      </a:accent1>
      <a:accent2>
        <a:srgbClr val="AF0202"/>
      </a:accent2>
      <a:accent3>
        <a:srgbClr val="FF9900"/>
      </a:accent3>
      <a:accent4>
        <a:srgbClr val="00B0F0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WPS 演示</Application>
  <PresentationFormat>自定义</PresentationFormat>
  <Paragraphs>257</Paragraphs>
  <Slides>15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造字工房悦黑（非商用）常规体</vt:lpstr>
      <vt:lpstr>黑体</vt:lpstr>
      <vt:lpstr>微软雅黑 Light</vt:lpstr>
      <vt:lpstr>Nexa Light</vt:lpstr>
      <vt:lpstr>Open Sans</vt:lpstr>
      <vt:lpstr>Impact</vt:lpstr>
      <vt:lpstr>Arial Unicode MS</vt:lpstr>
      <vt:lpstr>Wide Latin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 (16)静态</dc:title>
  <dc:creator>maomaohy</dc:creator>
  <cp:lastModifiedBy>马斓轩</cp:lastModifiedBy>
  <cp:revision>62</cp:revision>
  <dcterms:created xsi:type="dcterms:W3CDTF">2015-10-07T10:49:00Z</dcterms:created>
  <dcterms:modified xsi:type="dcterms:W3CDTF">2021-07-16T11:16:33Z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D613A4D45C8C47D085936106998700A7</vt:lpwstr>
  </property>
</Properties>
</file>